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4"/>
  </p:notesMasterIdLst>
  <p:sldIdLst>
    <p:sldId id="278" r:id="rId2"/>
    <p:sldId id="490" r:id="rId3"/>
    <p:sldId id="491" r:id="rId4"/>
    <p:sldId id="492" r:id="rId5"/>
    <p:sldId id="285" r:id="rId6"/>
    <p:sldId id="493" r:id="rId7"/>
    <p:sldId id="495" r:id="rId8"/>
    <p:sldId id="494" r:id="rId9"/>
    <p:sldId id="647" r:id="rId10"/>
    <p:sldId id="645" r:id="rId11"/>
    <p:sldId id="497" r:id="rId12"/>
    <p:sldId id="498" r:id="rId13"/>
    <p:sldId id="499" r:id="rId14"/>
    <p:sldId id="646" r:id="rId15"/>
    <p:sldId id="639" r:id="rId16"/>
    <p:sldId id="636" r:id="rId17"/>
    <p:sldId id="638" r:id="rId18"/>
    <p:sldId id="640" r:id="rId19"/>
    <p:sldId id="641" r:id="rId20"/>
    <p:sldId id="642" r:id="rId21"/>
    <p:sldId id="643" r:id="rId22"/>
    <p:sldId id="644" r:id="rId23"/>
    <p:sldId id="298" r:id="rId24"/>
    <p:sldId id="648" r:id="rId25"/>
    <p:sldId id="649" r:id="rId26"/>
    <p:sldId id="650" r:id="rId27"/>
    <p:sldId id="652" r:id="rId28"/>
    <p:sldId id="663" r:id="rId29"/>
    <p:sldId id="657" r:id="rId30"/>
    <p:sldId id="664" r:id="rId31"/>
    <p:sldId id="660" r:id="rId32"/>
    <p:sldId id="661" r:id="rId33"/>
    <p:sldId id="665" r:id="rId34"/>
    <p:sldId id="662" r:id="rId35"/>
    <p:sldId id="653" r:id="rId36"/>
    <p:sldId id="651" r:id="rId37"/>
    <p:sldId id="489" r:id="rId38"/>
    <p:sldId id="623" r:id="rId39"/>
    <p:sldId id="267" r:id="rId40"/>
    <p:sldId id="275" r:id="rId41"/>
    <p:sldId id="268" r:id="rId42"/>
    <p:sldId id="27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40"/>
            <p14:sldId id="641"/>
            <p14:sldId id="642"/>
            <p14:sldId id="643"/>
            <p14:sldId id="644"/>
          </p14:sldIdLst>
        </p14:section>
        <p14:section name="Messaging" id="{876C218E-521B-4392-A9F5-0C5C2E3F2B7A}">
          <p14:sldIdLst>
            <p14:sldId id="298"/>
            <p14:sldId id="648"/>
            <p14:sldId id="649"/>
            <p14:sldId id="650"/>
            <p14:sldId id="652"/>
            <p14:sldId id="663"/>
            <p14:sldId id="657"/>
            <p14:sldId id="664"/>
            <p14:sldId id="660"/>
            <p14:sldId id="661"/>
            <p14:sldId id="665"/>
            <p14:sldId id="662"/>
            <p14:sldId id="653"/>
            <p14:sldId id="651"/>
          </p14:sldIdLst>
        </p14:section>
        <p14:section name="Q &amp; A" id="{EC3F6F94-2D82-4EB0-B8B3-D1EDFDD37945}">
          <p14:sldIdLst>
            <p14:sldId id="489"/>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111" d="100"/>
          <a:sy n="111" d="100"/>
        </p:scale>
        <p:origin x="4646" y="98"/>
      </p:cViewPr>
      <p:guideLst/>
    </p:cSldViewPr>
  </p:slideViewPr>
  <p:notesTextViewPr>
    <p:cViewPr>
      <p:scale>
        <a:sx n="200" d="100"/>
        <a:sy n="200" d="100"/>
      </p:scale>
      <p:origin x="0" y="-212"/>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15.05.2019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r>
              <a:rPr lang="en-US" dirty="0"/>
              <a:t>These </a:t>
            </a:r>
            <a:r>
              <a:rPr lang="en-US" dirty="0" err="1"/>
              <a:t>BatchJobs</a:t>
            </a:r>
            <a:r>
              <a:rPr lang="en-US" dirty="0"/>
              <a:t> where the beasts waiting to be activated by a scheduler once a day (mostly during the night). Once the lever was yanked of the big batch crunching machine the machine started humming and crunching tons of tons of data in the database. Essentially reading a lot of information, applying some business rule and then writing something into the database back</a:t>
            </a:r>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11</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have here is a batch job that is invoked in a nightly batch and what it is doing is fairly simple. It looks up all the orders for all customers. Sums them up and if the total of all the orders from Last week is greater than 500 it sets a flag on the customer so that the customer gets a discount. And of course you can imagine there would be also some sort of logic in there that resets the flag. So essentially we are touching every single customer and order whenever this batch job runs. </a:t>
            </a:r>
          </a:p>
          <a:p>
            <a:endParaRPr lang="en-US" dirty="0"/>
          </a:p>
          <a:p>
            <a:r>
              <a:rPr lang="en-US" dirty="0"/>
              <a:t>Let’s see how the controller now looks like</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used to approach these types of logic.</a:t>
            </a:r>
          </a:p>
          <a:p>
            <a:r>
              <a:rPr lang="en-GB" dirty="0"/>
              <a:t>Anytime you needed to do some big historical data crunching you read from the datastore and roll up the business intent into a Boolean or some other aggregate value and then in the real time environment you just check those values. </a:t>
            </a:r>
          </a:p>
          <a:p>
            <a:r>
              <a:rPr lang="en-GB" dirty="0"/>
              <a:t>The problem with this is that we have created now a far worse business problem. </a:t>
            </a:r>
          </a:p>
          <a:p>
            <a:r>
              <a:rPr lang="en-GB" dirty="0"/>
              <a:t>Again if two users are coming in, and this time it is not clicking the submit button at the same time, it is clicking the button on the same day! And if they are two users from the same account submitting an order we are ultimately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 I’m sure our customers and users won’t like that.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at least with regards to the discounts or in general time based business requirements.</a:t>
            </a:r>
          </a:p>
        </p:txBody>
      </p:sp>
      <p:sp>
        <p:nvSpPr>
          <p:cNvPr id="4" name="Foliennummernplatzhalt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recap from the demo we can say that </a:t>
            </a:r>
          </a:p>
          <a:p>
            <a:endParaRPr lang="en-GB" dirty="0"/>
          </a:p>
          <a:p>
            <a:r>
              <a:rPr lang="en-US" sz="1200" dirty="0">
                <a:solidFill>
                  <a:schemeClr val="tx2"/>
                </a:solidFill>
                <a:latin typeface="Yanone Kaffeesatz Regular" panose="02000000000000000000" pitchFamily="2" charset="0"/>
              </a:rPr>
              <a:t>Batch Jobs increase the window of </a:t>
            </a:r>
            <a:r>
              <a:rPr lang="en-US" sz="1200" dirty="0">
                <a:solidFill>
                  <a:schemeClr val="accent4"/>
                </a:solidFill>
                <a:latin typeface="Yanone Kaffeesatz Regular" panose="02000000000000000000" pitchFamily="2" charset="0"/>
              </a:rPr>
              <a:t>concurrency</a:t>
            </a:r>
            <a:r>
              <a:rPr lang="en-US" sz="1200" dirty="0">
                <a:solidFill>
                  <a:schemeClr val="tx2"/>
                </a:solidFill>
                <a:latin typeface="Yanone Kaffeesatz Regular" panose="02000000000000000000" pitchFamily="2" charset="0"/>
              </a:rPr>
              <a:t> problems</a:t>
            </a:r>
          </a:p>
          <a:p>
            <a:r>
              <a:rPr lang="en-US" sz="1200" dirty="0">
                <a:solidFill>
                  <a:schemeClr val="tx2"/>
                </a:solidFill>
                <a:latin typeface="Yanone Kaffeesatz Regular" panose="02000000000000000000" pitchFamily="2" charset="0"/>
              </a:rPr>
              <a:t>Batch Jobs for time based business rules are the </a:t>
            </a:r>
            <a:r>
              <a:rPr lang="en-US" sz="1200" dirty="0">
                <a:solidFill>
                  <a:schemeClr val="accent4"/>
                </a:solidFill>
                <a:latin typeface="Yanone Kaffeesatz Regular" panose="02000000000000000000" pitchFamily="2" charset="0"/>
              </a:rPr>
              <a:t>worst enemy</a:t>
            </a:r>
            <a:r>
              <a:rPr lang="en-US" sz="1200" dirty="0">
                <a:solidFill>
                  <a:schemeClr val="tx2"/>
                </a:solidFill>
                <a:latin typeface="Yanone Kaffeesatz Regular" panose="02000000000000000000" pitchFamily="2" charset="0"/>
              </a:rPr>
              <a:t> for growth</a:t>
            </a:r>
            <a:endParaRPr lang="en-GB" dirty="0"/>
          </a:p>
          <a:p>
            <a:endParaRPr lang="en-GB" dirty="0"/>
          </a:p>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 collaborative type of world are defective by design.</a:t>
            </a:r>
          </a:p>
          <a:p>
            <a:r>
              <a:rPr lang="en-US" dirty="0"/>
              <a:t>Thing is we can do </a:t>
            </a:r>
            <a:r>
              <a:rPr lang="en-US" dirty="0" err="1"/>
              <a:t>better.We</a:t>
            </a:r>
            <a:r>
              <a:rPr lang="en-US" dirty="0"/>
              <a:t> can do a whole lot better, but it requires us to think about software and about requirements in a slightly different way.</a:t>
            </a:r>
          </a:p>
          <a:p>
            <a:endParaRPr lang="en-US" dirty="0"/>
          </a:p>
          <a:p>
            <a:r>
              <a:rPr lang="en-US" dirty="0"/>
              <a:t>The hinge in dealing with software in parallel type of software is exactly that it's that concept of time. It's rethinking the arrow of time and how we program with it.</a:t>
            </a:r>
          </a:p>
          <a:p>
            <a:endParaRPr lang="en-US" dirty="0"/>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 time, 7 days or whatever the requirement is to sum up.</a:t>
            </a:r>
          </a:p>
          <a:p>
            <a:r>
              <a:rPr lang="en-US" dirty="0"/>
              <a:t>The total value of orders in that period of time and if the value is greater than 500 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endParaRPr lang="en-US" dirty="0"/>
          </a:p>
          <a:p>
            <a:r>
              <a:rPr lang="en-US" dirty="0"/>
              <a:t>Which seems a little bit unusual?</a:t>
            </a:r>
          </a:p>
          <a:p>
            <a:r>
              <a:rPr lang="en-US" dirty="0"/>
              <a:t>How can you predict the future thing is you can’t predict the future but you can!</a:t>
            </a:r>
          </a:p>
          <a:p>
            <a:endParaRPr lang="en-US" dirty="0"/>
          </a:p>
          <a:p>
            <a:r>
              <a:rPr lang="en-US" dirty="0"/>
              <a:t>Fold the future into your programming now and let me explain how you do that logically so when we get an order ultimately what we're interested in is the last 7 day Total instead of calculating that at the time of the order.</a:t>
            </a:r>
          </a:p>
          <a:p>
            <a:r>
              <a:rPr lang="en-US" dirty="0"/>
              <a:t>We can turn that around and say actually let's introduce that concept into our domain itself.</a:t>
            </a:r>
          </a:p>
          <a:p>
            <a:endParaRPr lang="en-US" dirty="0"/>
          </a:p>
          <a:p>
            <a:r>
              <a:rPr lang="en-US" dirty="0"/>
              <a:t>A customer has a 7 day running total of orders because ultimately that's what the business is telling us it’s talking about the last 7 days? Once again we got workarounds and not requirements from our business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16</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The 7 day running total is $300 but that needs to be decrement, in 7 days in the future.</a:t>
            </a:r>
          </a:p>
          <a:p>
            <a:endParaRPr lang="en-US" dirty="0"/>
          </a:p>
          <a:p>
            <a:r>
              <a:rPr lang="en-US" dirty="0"/>
              <a:t>In essence, we want to send data to ourselves 7 days from now saying, You know you need to decrement the 7 day running total 7 days from now.</a:t>
            </a:r>
          </a:p>
          <a:p>
            <a:r>
              <a:rPr lang="en-US" dirty="0"/>
              <a:t>And as we get this stream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endParaRPr lang="en-US" dirty="0"/>
          </a:p>
          <a:p>
            <a:r>
              <a:rPr lang="en-US" dirty="0"/>
              <a:t>So as we're modeling this as new orders are coming in. We're doing. That same type of behavior over and over and over again, so that when we finally arrive at a specific order.</a:t>
            </a:r>
          </a:p>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an upside down anti-batch job.</a:t>
            </a:r>
          </a:p>
          <a:p>
            <a:r>
              <a:rPr lang="en-US" dirty="0"/>
              <a:t>So remember the code that we have with our bad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t>
            </a:r>
            <a:r>
              <a:rPr lang="en-US"/>
              <a:t>and putting </a:t>
            </a:r>
            <a:r>
              <a:rPr lang="en-US" dirty="0"/>
              <a:t>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a:t>
            </a:r>
          </a:p>
          <a:p>
            <a:r>
              <a:rPr lang="en-US" dirty="0"/>
              <a:t>An you know system threading timer.</a:t>
            </a:r>
          </a:p>
          <a:p>
            <a:r>
              <a:rPr lang="en-US" dirty="0"/>
              <a:t>Not such a good idea is it.</a:t>
            </a:r>
          </a:p>
          <a:p>
            <a:r>
              <a:rPr lang="en-US" dirty="0"/>
              <a:t>The problem with those types of in memory timers is</a:t>
            </a:r>
          </a:p>
          <a:p>
            <a:r>
              <a:rPr lang="en-US" dirty="0"/>
              <a:t>that if our machine crashes.</a:t>
            </a:r>
          </a:p>
          <a:p>
            <a:r>
              <a:rPr lang="en-US" dirty="0"/>
              <a:t>Well, it won't remember that,</a:t>
            </a:r>
          </a:p>
          <a:p>
            <a:r>
              <a:rPr lang="en-US" dirty="0"/>
              <a:t>it needs to decrement the value in 7 days.</a:t>
            </a:r>
          </a:p>
          <a:p>
            <a:r>
              <a:rPr lang="en-US" dirty="0"/>
              <a:t>So we need a highly reliable durable transactional way of</a:t>
            </a:r>
          </a:p>
          <a:p>
            <a:r>
              <a:rPr lang="en-US" dirty="0"/>
              <a:t>dealing with time,</a:t>
            </a:r>
          </a:p>
          <a:p>
            <a:r>
              <a:rPr lang="en-US" dirty="0"/>
              <a:t>so that no matter what happens in our system.</a:t>
            </a:r>
          </a:p>
          <a:p>
            <a:r>
              <a:rPr lang="en-US" dirty="0"/>
              <a:t>We won't lose that information.</a:t>
            </a:r>
          </a:p>
          <a:p>
            <a:r>
              <a:rPr lang="en-US" dirty="0"/>
              <a:t>Once we have all of this kind of stuff then</a:t>
            </a:r>
          </a:p>
          <a:p>
            <a:r>
              <a:rPr lang="en-US" dirty="0"/>
              <a:t>will be in a situation where you can say all</a:t>
            </a:r>
          </a:p>
          <a:p>
            <a:r>
              <a:rPr lang="en-US" dirty="0"/>
              <a:t>right now, we can build real aggregate roots.</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19</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 I think it's fair to say that all of us in our systems have some kind of complicated business logic. But I want to talk about a specific kind. 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 lot of stuff waiting to be processed. And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a:t>
            </a:r>
          </a:p>
          <a:p>
            <a:r>
              <a:rPr lang="en-US" dirty="0"/>
              <a:t>we were talking about here, saying what we have over here is a long running process.</a:t>
            </a:r>
          </a:p>
          <a:p>
            <a:r>
              <a:rPr lang="en-US" dirty="0"/>
              <a:t>We need a transitionally consistent stateful long running process that can be managed by time the saga pattern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a:t>
            </a:r>
          </a:p>
          <a:p>
            <a:r>
              <a:rPr lang="en-US" dirty="0"/>
              <a:t>design perspective is a behavior down.</a:t>
            </a:r>
          </a:p>
          <a:p>
            <a:r>
              <a:rPr lang="en-US" dirty="0"/>
              <a:t>So it's not a by the book saga definition, but it follows a lot of those same principles and within services.</a:t>
            </a:r>
          </a:p>
          <a:p>
            <a:r>
              <a:rPr lang="en-US" dirty="0"/>
              <a:t>We try to make it easier.</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a:t>
            </a:r>
          </a:p>
          <a:p>
            <a:r>
              <a:rPr lang="en-US" dirty="0"/>
              <a:t>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25</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Time and messages being able to become an actor the message broker requires support for delayed delivery. For example Azure Service Bus has a feature built into the broker itself which allows to defer messages into the future by setting the </a:t>
            </a:r>
            <a:r>
              <a:rPr lang="en-US" dirty="0" err="1"/>
              <a:t>ScheduledEnqueueTimeUtc</a:t>
            </a:r>
            <a:r>
              <a:rPr lang="en-US" dirty="0"/>
              <a:t> or use </a:t>
            </a:r>
            <a:r>
              <a:rPr lang="en-US" dirty="0" err="1"/>
              <a:t>ScheduleMessageAsync</a:t>
            </a:r>
            <a:r>
              <a:rPr lang="en-US" dirty="0"/>
              <a:t>. </a:t>
            </a:r>
            <a:r>
              <a:rPr lang="en-US" dirty="0" err="1"/>
              <a:t>AmazonSQS</a:t>
            </a:r>
            <a:r>
              <a:rPr lang="en-US" dirty="0"/>
              <a:t> has built in scheduling only up to 15min while RabbitMQ for example doesn’t provide delayed delivery out of the box. Let’s have a quick look how </a:t>
            </a:r>
            <a:r>
              <a:rPr lang="en-US" dirty="0" err="1"/>
              <a:t>NServiceBus</a:t>
            </a:r>
            <a:r>
              <a:rPr lang="en-US" dirty="0"/>
              <a:t> addressed those short comings</a:t>
            </a:r>
          </a:p>
          <a:p>
            <a:endParaRPr lang="en-US" dirty="0"/>
          </a:p>
          <a:p>
            <a:r>
              <a:rPr lang="en-US" dirty="0"/>
              <a:t>This is just a little detour into delayed delivery. Don’t worry if you don’t understand everything and rest assured if you use a higher level framework like </a:t>
            </a:r>
            <a:r>
              <a:rPr lang="en-US" dirty="0" err="1"/>
              <a:t>NServiceBus</a:t>
            </a:r>
            <a:r>
              <a:rPr lang="en-US" dirty="0"/>
              <a:t> these things are reliably taken care off and you don’t need to think about it anymore.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330192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4277244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AmazonSQS</a:t>
            </a:r>
            <a:endParaRPr lang="en-GB" sz="1400" dirty="0"/>
          </a:p>
          <a:p>
            <a:endParaRPr lang="en-GB" sz="1400" dirty="0"/>
          </a:p>
          <a:p>
            <a:r>
              <a:rPr lang="en-GB" sz="1200" b="0" i="0" kern="1200" dirty="0">
                <a:solidFill>
                  <a:schemeClr val="tx1"/>
                </a:solidFill>
                <a:effectLst/>
                <a:latin typeface="+mn-lt"/>
                <a:ea typeface="+mn-ea"/>
                <a:cs typeface="+mn-cs"/>
              </a:rPr>
              <a:t>When a delayed message is sent, the delay duration is calculated. If it's less than or equal to 900 seconds, the message is sent directly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delay duration.</a:t>
            </a:r>
          </a:p>
          <a:p>
            <a:r>
              <a:rPr lang="en-GB" sz="1200" b="0" i="0" kern="1200" dirty="0">
                <a:solidFill>
                  <a:schemeClr val="tx1"/>
                </a:solidFill>
                <a:effectLst/>
                <a:latin typeface="+mn-lt"/>
                <a:ea typeface="+mn-ea"/>
                <a:cs typeface="+mn-cs"/>
              </a:rPr>
              <a:t>If the delay duration is greater than 900 seconds, then the message is sent to the destination's FIFO queue with the </a:t>
            </a:r>
            <a:r>
              <a:rPr lang="en-GB" sz="1200" b="0" i="0" kern="1200" dirty="0" err="1">
                <a:solidFill>
                  <a:schemeClr val="tx1"/>
                </a:solidFill>
                <a:effectLst/>
                <a:latin typeface="+mn-lt"/>
                <a:ea typeface="+mn-ea"/>
                <a:cs typeface="+mn-cs"/>
              </a:rPr>
              <a:t>NServiceBus.AmazonSQS.DelaySeconds</a:t>
            </a:r>
            <a:r>
              <a:rPr lang="en-GB" sz="1200" b="0" i="0" kern="1200" dirty="0">
                <a:solidFill>
                  <a:schemeClr val="tx1"/>
                </a:solidFill>
                <a:effectLst/>
                <a:latin typeface="+mn-lt"/>
                <a:ea typeface="+mn-ea"/>
                <a:cs typeface="+mn-cs"/>
              </a:rPr>
              <a:t> custom message attribute set to the delay duration. When the message is received from the FIFO queue after 900 seconds, the remaining delay duration is calculated. If it's less than or equal to 900 seconds, the message is forwarded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remaining delay duration. Otherwise, the message is sent back to the FIFO queue with an updated custom message attribute set to the remaining delay duration.</a:t>
            </a:r>
          </a:p>
          <a:p>
            <a:endParaRPr lang="en-GB" sz="1400" dirty="0"/>
          </a:p>
          <a:p>
            <a:r>
              <a:rPr lang="en-GB" sz="1200" b="0" i="0" kern="1200">
                <a:solidFill>
                  <a:schemeClr val="tx1"/>
                </a:solidFill>
                <a:effectLst/>
                <a:latin typeface="+mn-lt"/>
                <a:ea typeface="+mn-ea"/>
                <a:cs typeface="+mn-cs"/>
              </a:rPr>
              <a:t>The transport uses timestamps from the broker to avoid clock skew, but a discrepancy between broker and endpoint clocks still has potential to cause inaccurate delay calculation.</a:t>
            </a:r>
            <a:endParaRPr lang="en-GB" sz="1400"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29</a:t>
            </a:fld>
            <a:endParaRPr lang="en-US"/>
          </a:p>
        </p:txBody>
      </p:sp>
    </p:spTree>
    <p:extLst>
      <p:ext uri="{BB962C8B-B14F-4D97-AF65-F5344CB8AC3E}">
        <p14:creationId xmlns:p14="http://schemas.microsoft.com/office/powerpoint/2010/main" val="1941434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2884506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Stars – Gang of four book</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32</a:t>
            </a:fld>
            <a:endParaRPr lang="en-US"/>
          </a:p>
        </p:txBody>
      </p:sp>
    </p:spTree>
    <p:extLst>
      <p:ext uri="{BB962C8B-B14F-4D97-AF65-F5344CB8AC3E}">
        <p14:creationId xmlns:p14="http://schemas.microsoft.com/office/powerpoint/2010/main" val="265346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 &gt; 1 year</a:t>
            </a:r>
          </a:p>
          <a:p>
            <a:r>
              <a:rPr lang="en-GB" dirty="0"/>
              <a:t>26 even</a:t>
            </a:r>
          </a:p>
          <a:p>
            <a:r>
              <a:rPr lang="en-GB" dirty="0"/>
              <a:t>27 safe</a:t>
            </a:r>
          </a:p>
          <a:p>
            <a:r>
              <a:rPr lang="en-GB" dirty="0"/>
              <a:t>28 even</a:t>
            </a:r>
          </a:p>
          <a:p>
            <a:r>
              <a:rPr lang="en-GB" dirty="0"/>
              <a:t>32 &gt; 136 years</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34</a:t>
            </a:fld>
            <a:endParaRPr lang="en-US"/>
          </a:p>
        </p:txBody>
      </p:sp>
    </p:spTree>
    <p:extLst>
      <p:ext uri="{BB962C8B-B14F-4D97-AF65-F5344CB8AC3E}">
        <p14:creationId xmlns:p14="http://schemas.microsoft.com/office/powerpoint/2010/main" val="162882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 These things can bite you</a:t>
            </a:r>
          </a:p>
          <a:p>
            <a:r>
              <a:rPr lang="en-US" dirty="0"/>
              <a:t>So a lot of times everybody's heard about this eventual consistency. You can go use it . Mongo web scale and all those kinds of things.</a:t>
            </a:r>
          </a:p>
          <a:p>
            <a:r>
              <a:rPr lang="en-US" dirty="0"/>
              <a:t>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Sagas are nice way of coding the business policies and folding the time into the code as we saw. For domains where occasional conflicts occur they are very suitable and solve many of your business problems. But they are not a golden hammer. For example for high contention domains like inventory management for highly anticipated books like Harry Potter sagas might not be a good fit because it would lead to multiple users reading and writing a single inventory row</a:t>
            </a:r>
          </a:p>
          <a:p>
            <a:endParaRPr lang="en-US" dirty="0"/>
          </a:p>
          <a:p>
            <a:r>
              <a:rPr lang="en-US" sz="1200" kern="1200" dirty="0">
                <a:solidFill>
                  <a:schemeClr val="tx1"/>
                </a:solidFill>
                <a:effectLst/>
                <a:latin typeface="Franklin Gothic Medium" pitchFamily="34" charset="0"/>
                <a:ea typeface="+mn-ea"/>
                <a:cs typeface="+mn-cs"/>
              </a:rPr>
              <a:t>You get lots of load due to Oprah effect on a single row. Everyone wants to buy the new Harry Potter. We have some transaction. First, we check if there's sufficient inventory for the amount someone wants to purchase. If there's enough, we update the table and set the quantity to a minus b.</a:t>
            </a:r>
          </a:p>
          <a:p>
            <a:r>
              <a:rPr lang="en-US" sz="1200" kern="1200" dirty="0">
                <a:solidFill>
                  <a:schemeClr val="tx1"/>
                </a:solidFill>
                <a:effectLst/>
                <a:latin typeface="Franklin Gothic Medium" pitchFamily="34" charset="0"/>
                <a:ea typeface="+mn-ea"/>
                <a:cs typeface="+mn-cs"/>
              </a:rPr>
              <a:t>When someone buys the item we update the record, the problem here with the example of popular book is that suddenly we have locks on the </a:t>
            </a:r>
            <a:r>
              <a:rPr lang="en-US" sz="1200" kern="1200" dirty="0" err="1">
                <a:solidFill>
                  <a:schemeClr val="tx1"/>
                </a:solidFill>
                <a:effectLst/>
                <a:latin typeface="Franklin Gothic Medium" pitchFamily="34" charset="0"/>
                <a:ea typeface="+mn-ea"/>
                <a:cs typeface="+mn-cs"/>
              </a:rPr>
              <a:t>the</a:t>
            </a:r>
            <a:r>
              <a:rPr lang="en-US" sz="1200" kern="1200" dirty="0">
                <a:solidFill>
                  <a:schemeClr val="tx1"/>
                </a:solidFill>
                <a:effectLst/>
                <a:latin typeface="Franklin Gothic Medium" pitchFamily="34" charset="0"/>
                <a:ea typeface="+mn-ea"/>
                <a:cs typeface="+mn-cs"/>
              </a:rPr>
              <a:t> same row</a:t>
            </a:r>
          </a:p>
          <a:p>
            <a:endParaRPr lang="de-CH" dirty="0"/>
          </a:p>
          <a:p>
            <a:r>
              <a:rPr lang="en-US" sz="1200" kern="1200" dirty="0">
                <a:solidFill>
                  <a:schemeClr val="tx1"/>
                </a:solidFill>
                <a:effectLst/>
                <a:latin typeface="Franklin Gothic Medium" pitchFamily="34" charset="0"/>
                <a:ea typeface="+mn-ea"/>
                <a:cs typeface="+mn-cs"/>
              </a:rPr>
              <a:t>What happens to messages in the queues? They also get locked</a:t>
            </a:r>
          </a:p>
          <a:p>
            <a:r>
              <a:rPr lang="en-US" sz="1200" kern="1200" dirty="0">
                <a:solidFill>
                  <a:schemeClr val="tx1"/>
                </a:solidFill>
                <a:effectLst/>
                <a:latin typeface="Franklin Gothic Medium" pitchFamily="34" charset="0"/>
                <a:ea typeface="+mn-ea"/>
                <a:cs typeface="+mn-cs"/>
              </a:rPr>
              <a:t>What happens if someone then wants to buy another book? Well we might have already used all the database connections up by the high amount of contention</a:t>
            </a:r>
          </a:p>
          <a:p>
            <a:r>
              <a:rPr lang="en-US" sz="1200" kern="1200" dirty="0">
                <a:solidFill>
                  <a:schemeClr val="tx1"/>
                </a:solidFill>
                <a:effectLst/>
                <a:latin typeface="Franklin Gothic Medium" pitchFamily="34" charset="0"/>
                <a:ea typeface="+mn-ea"/>
                <a:cs typeface="+mn-cs"/>
              </a:rPr>
              <a:t>The problem with these approaches is that up until black </a:t>
            </a:r>
            <a:r>
              <a:rPr lang="en-US" sz="1200" kern="1200" dirty="0" err="1">
                <a:solidFill>
                  <a:schemeClr val="tx1"/>
                </a:solidFill>
                <a:effectLst/>
                <a:latin typeface="Franklin Gothic Medium" pitchFamily="34" charset="0"/>
                <a:ea typeface="+mn-ea"/>
                <a:cs typeface="+mn-cs"/>
              </a:rPr>
              <a:t>friday</a:t>
            </a:r>
            <a:r>
              <a:rPr lang="en-US" sz="1200" kern="1200" dirty="0">
                <a:solidFill>
                  <a:schemeClr val="tx1"/>
                </a:solidFill>
                <a:effectLst/>
                <a:latin typeface="Franklin Gothic Medium" pitchFamily="34" charset="0"/>
                <a:ea typeface="+mn-ea"/>
                <a:cs typeface="+mn-cs"/>
              </a:rPr>
              <a:t> everything works perfectly</a:t>
            </a:r>
            <a:br>
              <a:rPr lang="en-US" sz="1200" kern="1200" dirty="0">
                <a:solidFill>
                  <a:schemeClr val="tx1"/>
                </a:solidFill>
                <a:effectLst/>
                <a:latin typeface="Franklin Gothic Medium" pitchFamily="34" charset="0"/>
                <a:ea typeface="+mn-ea"/>
                <a:cs typeface="+mn-cs"/>
              </a:rPr>
            </a:br>
            <a:r>
              <a:rPr lang="en-US" sz="1200" kern="1200" dirty="0">
                <a:solidFill>
                  <a:schemeClr val="tx1"/>
                </a:solidFill>
                <a:effectLst/>
                <a:latin typeface="Franklin Gothic Medium" pitchFamily="34" charset="0"/>
                <a:ea typeface="+mn-ea"/>
                <a:cs typeface="+mn-cs"/>
              </a:rPr>
              <a:t>The problem with this type of logic is that you won't find out until your site goes down. Everything goes well, and then you get featured on Oprah. And the marketing guys go ballistic, because of this. And then the site goes down.</a:t>
            </a:r>
          </a:p>
          <a:p>
            <a:r>
              <a:rPr lang="en-US" sz="1200" kern="1200" dirty="0">
                <a:solidFill>
                  <a:schemeClr val="tx1"/>
                </a:solidFill>
                <a:effectLst/>
                <a:latin typeface="Franklin Gothic Medium" pitchFamily="34" charset="0"/>
                <a:ea typeface="+mn-ea"/>
                <a:cs typeface="+mn-cs"/>
              </a:rPr>
              <a:t>That's why we ask the collaborative domain question first, because collaborative domains can take your site down</a:t>
            </a:r>
          </a:p>
          <a:p>
            <a:r>
              <a:rPr lang="en-US" sz="1200" kern="1200" dirty="0">
                <a:solidFill>
                  <a:schemeClr val="tx1"/>
                </a:solidFill>
                <a:effectLst/>
                <a:latin typeface="Franklin Gothic Medium" pitchFamily="34" charset="0"/>
                <a:ea typeface="+mn-ea"/>
                <a:cs typeface="+mn-cs"/>
              </a:rPr>
              <a:t>It doesn't matter how many layers or microservices you have when they end up being locked on the same record</a:t>
            </a:r>
          </a:p>
          <a:p>
            <a:endParaRPr lang="en-US" sz="1200" kern="1200" dirty="0">
              <a:solidFill>
                <a:schemeClr val="tx1"/>
              </a:solidFill>
              <a:effectLst/>
              <a:latin typeface="Franklin Gothic Medium" pitchFamily="34" charset="0"/>
              <a:ea typeface="+mn-ea"/>
              <a:cs typeface="+mn-cs"/>
            </a:endParaRPr>
          </a:p>
          <a:p>
            <a:r>
              <a:rPr lang="en-US" sz="1200" kern="1200" dirty="0">
                <a:solidFill>
                  <a:schemeClr val="tx1"/>
                </a:solidFill>
                <a:effectLst/>
                <a:latin typeface="Franklin Gothic Medium" pitchFamily="34" charset="0"/>
                <a:ea typeface="+mn-ea"/>
                <a:cs typeface="+mn-cs"/>
              </a:rPr>
              <a:t>The issue is that this isn’t a technical issue, it’s the business! The business should accept a negative inventory! Instead of having this as an issue, design business processes to have alternate paths when we’re out of stock. For example say “sorry” or “here’s a coupon” or “wait a little bit longer” Business can’t have high contention and a locking business process. Only after having had that conversation with the business I suggest to look at technical solutions for those high contention domains where Sagas with message and Multi-version concurrency control is not enough. Find a simple solution like using an atomic counter. Popular databases have atomic counter or CRDT support. But don’t go atomic counters, CRDTS, CQRS the shit out of your systems. Apply technical and simple solutions where they make sense.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systems where lots of users are working in parallel have become more and more main stream</a:t>
            </a:r>
          </a:p>
          <a:p>
            <a:r>
              <a:rPr lang="en-US" dirty="0"/>
              <a:t>Users these days expect to be able to access their data, whenever they want and wherever they want</a:t>
            </a:r>
          </a:p>
          <a:p>
            <a:endParaRPr lang="en-US" dirty="0"/>
          </a:p>
          <a:p>
            <a:r>
              <a:rPr lang="en-US" dirty="0"/>
              <a:t>When you have a situation where you have users that are only operating on their own data. 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 Unfortunately, when we look at not just the technologies that we're dealing with, but the programming practices and the paradigms a lot of them are based on that same object oriented thinking.</a:t>
            </a:r>
          </a:p>
          <a:p>
            <a:r>
              <a:rPr lang="en-US" dirty="0"/>
              <a:t>You write objects and you persist these objects in some kind of database and it works or at least it works on your machine 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endParaRPr lang="en-US" dirty="0"/>
          </a:p>
          <a:p>
            <a:r>
              <a:rPr lang="en-US" dirty="0"/>
              <a:t>But first let me introduce a boring domain you probably already know a ton of</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use a retail domain because retail and orders is something most people are familiar with. I know, boring but I will follow that for now and try to keep you awake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controller implements some business logic. It is not really complicated business logic but we got a new business requirement that says as a part of processing a new order we want to decide under which conditions a customer is going to be getting a discount.</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 because the customer in essence is an account and we can have multiple users from the same account buying stuff on the same account. So we have two or more users at the same time, both of them are submitting an order.</a:t>
            </a:r>
          </a:p>
          <a:p>
            <a:endParaRPr lang="en-US" dirty="0"/>
          </a:p>
          <a:p>
            <a:r>
              <a:rPr lang="en-US" dirty="0"/>
              <a:t>Let’s see it in action. Run the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 Sorry no discount</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805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15.05.2019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15.05.2019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15.05.2019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15.05.2019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15.05.2019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15.05.2019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15.05.2019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15.05.2019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Batch</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377864-C680-4DED-A5B5-FE4FFCA1A0AE}"/>
              </a:ext>
            </a:extLst>
          </p:cNvPr>
          <p:cNvPicPr>
            <a:picLocks noChangeAspect="1"/>
          </p:cNvPicPr>
          <p:nvPr/>
        </p:nvPicPr>
        <p:blipFill>
          <a:blip r:embed="rId3"/>
          <a:stretch>
            <a:fillRect/>
          </a:stretch>
        </p:blipFill>
        <p:spPr>
          <a:xfrm>
            <a:off x="2490490" y="0"/>
            <a:ext cx="7211020" cy="6858000"/>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7DE8-27B0-42D1-BBD9-3C961186CAEA}"/>
              </a:ext>
            </a:extLst>
          </p:cNvPr>
          <p:cNvPicPr>
            <a:picLocks noChangeAspect="1"/>
          </p:cNvPicPr>
          <p:nvPr/>
        </p:nvPicPr>
        <p:blipFill>
          <a:blip r:embed="rId2"/>
          <a:stretch>
            <a:fillRect/>
          </a:stretch>
        </p:blipFill>
        <p:spPr>
          <a:xfrm>
            <a:off x="114300" y="481012"/>
            <a:ext cx="11963400" cy="5895975"/>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2"/>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12852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Tree>
    <p:extLst>
      <p:ext uri="{BB962C8B-B14F-4D97-AF65-F5344CB8AC3E}">
        <p14:creationId xmlns:p14="http://schemas.microsoft.com/office/powerpoint/2010/main" val="276235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F66C3B-3EC1-40E7-842B-29FAA64F83F1}"/>
              </a:ext>
            </a:extLst>
          </p:cNvPr>
          <p:cNvPicPr>
            <a:picLocks noChangeAspect="1"/>
          </p:cNvPicPr>
          <p:nvPr/>
        </p:nvPicPr>
        <p:blipFill>
          <a:blip r:embed="rId2"/>
          <a:stretch>
            <a:fillRect/>
          </a:stretch>
        </p:blipFill>
        <p:spPr>
          <a:xfrm>
            <a:off x="2804279" y="0"/>
            <a:ext cx="6583441" cy="68580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B95E655-BCD6-4766-8FAC-F10CB137D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485" y="1970485"/>
            <a:ext cx="2917031" cy="2917031"/>
          </a:xfrm>
          <a:prstGeom prst="rect">
            <a:avLst/>
          </a:prstGeom>
        </p:spPr>
      </p:pic>
    </p:spTree>
    <p:extLst>
      <p:ext uri="{BB962C8B-B14F-4D97-AF65-F5344CB8AC3E}">
        <p14:creationId xmlns:p14="http://schemas.microsoft.com/office/powerpoint/2010/main" val="998039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191726" y="2105561"/>
            <a:ext cx="7808548" cy="2646878"/>
          </a:xfrm>
          <a:prstGeom prst="rect">
            <a:avLst/>
          </a:prstGeom>
        </p:spPr>
        <p:txBody>
          <a:bodyPr wrap="none">
            <a:spAutoFit/>
          </a:bodyPr>
          <a:lstStyle/>
          <a:p>
            <a:r>
              <a:rPr lang="en-US" sz="16600" dirty="0" err="1">
                <a:solidFill>
                  <a:schemeClr val="accent2"/>
                </a:solidFill>
                <a:latin typeface="Yanone Kaffeesatz Regular" panose="02000000000000000000" pitchFamily="2" charset="0"/>
              </a:rPr>
              <a:t>AmazonSQS</a:t>
            </a:r>
            <a:endParaRPr lang="en-US" dirty="0"/>
          </a:p>
        </p:txBody>
      </p:sp>
    </p:spTree>
    <p:extLst>
      <p:ext uri="{BB962C8B-B14F-4D97-AF65-F5344CB8AC3E}">
        <p14:creationId xmlns:p14="http://schemas.microsoft.com/office/powerpoint/2010/main" val="2165229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1BB4186-DCB5-4B80-89C6-272009FEA2CD}"/>
              </a:ext>
            </a:extLst>
          </p:cNvPr>
          <p:cNvCxnSpPr>
            <a:cxnSpLocks/>
          </p:cNvCxnSpPr>
          <p:nvPr/>
        </p:nvCxnSpPr>
        <p:spPr bwMode="auto">
          <a:xfrm>
            <a:off x="2667000" y="20574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246E092-E280-4841-9FB6-A9CA6D482515}"/>
              </a:ext>
            </a:extLst>
          </p:cNvPr>
          <p:cNvCxnSpPr>
            <a:cxnSpLocks/>
          </p:cNvCxnSpPr>
          <p:nvPr/>
        </p:nvCxnSpPr>
        <p:spPr bwMode="auto">
          <a:xfrm>
            <a:off x="2667000" y="34290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DB9D1F-FFAF-4B8D-AA49-3940FCD56A33}"/>
              </a:ext>
            </a:extLst>
          </p:cNvPr>
          <p:cNvCxnSpPr>
            <a:cxnSpLocks/>
          </p:cNvCxnSpPr>
          <p:nvPr/>
        </p:nvCxnSpPr>
        <p:spPr bwMode="auto">
          <a:xfrm>
            <a:off x="4724400" y="41148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66DCAD-34DA-4E5D-BDEF-95CC7C849ACB}"/>
              </a:ext>
            </a:extLst>
          </p:cNvPr>
          <p:cNvCxnSpPr>
            <a:cxnSpLocks/>
          </p:cNvCxnSpPr>
          <p:nvPr/>
        </p:nvCxnSpPr>
        <p:spPr bwMode="auto">
          <a:xfrm>
            <a:off x="6781800" y="48006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C66B6-D553-4507-A65E-6A1A2D792D97}"/>
              </a:ext>
            </a:extLst>
          </p:cNvPr>
          <p:cNvCxnSpPr>
            <a:cxnSpLocks/>
          </p:cNvCxnSpPr>
          <p:nvPr/>
        </p:nvCxnSpPr>
        <p:spPr bwMode="auto">
          <a:xfrm>
            <a:off x="8839200" y="5486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DB4AEA-2C14-478F-9846-16B431E4147B}"/>
              </a:ext>
            </a:extLst>
          </p:cNvPr>
          <p:cNvSpPr txBox="1"/>
          <p:nvPr/>
        </p:nvSpPr>
        <p:spPr>
          <a:xfrm>
            <a:off x="2590801" y="1371602"/>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600 s</a:t>
            </a:r>
          </a:p>
        </p:txBody>
      </p:sp>
      <p:sp>
        <p:nvSpPr>
          <p:cNvPr id="9" name="TextBox 8">
            <a:extLst>
              <a:ext uri="{FF2B5EF4-FFF2-40B4-BE49-F238E27FC236}">
                <a16:creationId xmlns:a16="http://schemas.microsoft.com/office/drawing/2014/main" id="{D2949F81-FD07-487D-A3E2-F646C31D09C8}"/>
              </a:ext>
            </a:extLst>
          </p:cNvPr>
          <p:cNvSpPr txBox="1"/>
          <p:nvPr/>
        </p:nvSpPr>
        <p:spPr>
          <a:xfrm>
            <a:off x="3321025" y="3505201"/>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0" name="TextBox 9">
            <a:extLst>
              <a:ext uri="{FF2B5EF4-FFF2-40B4-BE49-F238E27FC236}">
                <a16:creationId xmlns:a16="http://schemas.microsoft.com/office/drawing/2014/main" id="{227E5C0C-B66A-4122-8850-68221B636E18}"/>
              </a:ext>
            </a:extLst>
          </p:cNvPr>
          <p:cNvSpPr txBox="1"/>
          <p:nvPr/>
        </p:nvSpPr>
        <p:spPr>
          <a:xfrm>
            <a:off x="2590800" y="2743201"/>
            <a:ext cx="939681"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2,800 s</a:t>
            </a:r>
          </a:p>
        </p:txBody>
      </p:sp>
      <p:sp>
        <p:nvSpPr>
          <p:cNvPr id="11" name="TextBox 10">
            <a:extLst>
              <a:ext uri="{FF2B5EF4-FFF2-40B4-BE49-F238E27FC236}">
                <a16:creationId xmlns:a16="http://schemas.microsoft.com/office/drawing/2014/main" id="{7BD74906-8920-4F32-9EE6-01984EB1E107}"/>
              </a:ext>
            </a:extLst>
          </p:cNvPr>
          <p:cNvSpPr txBox="1"/>
          <p:nvPr/>
        </p:nvSpPr>
        <p:spPr>
          <a:xfrm>
            <a:off x="8717069" y="5562601"/>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100 s</a:t>
            </a:r>
          </a:p>
        </p:txBody>
      </p:sp>
      <p:sp>
        <p:nvSpPr>
          <p:cNvPr id="12" name="TextBox 11">
            <a:extLst>
              <a:ext uri="{FF2B5EF4-FFF2-40B4-BE49-F238E27FC236}">
                <a16:creationId xmlns:a16="http://schemas.microsoft.com/office/drawing/2014/main" id="{AD0283D9-B404-4B73-8C9D-BD58B91CB583}"/>
              </a:ext>
            </a:extLst>
          </p:cNvPr>
          <p:cNvSpPr txBox="1"/>
          <p:nvPr/>
        </p:nvSpPr>
        <p:spPr>
          <a:xfrm>
            <a:off x="5461193" y="41937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3" name="TextBox 12">
            <a:extLst>
              <a:ext uri="{FF2B5EF4-FFF2-40B4-BE49-F238E27FC236}">
                <a16:creationId xmlns:a16="http://schemas.microsoft.com/office/drawing/2014/main" id="{A9EAC6E0-2249-4C6E-BE0C-1B314BC63B42}"/>
              </a:ext>
            </a:extLst>
          </p:cNvPr>
          <p:cNvSpPr txBox="1"/>
          <p:nvPr/>
        </p:nvSpPr>
        <p:spPr>
          <a:xfrm>
            <a:off x="7518593" y="48795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4" name="TextBox 13">
            <a:extLst>
              <a:ext uri="{FF2B5EF4-FFF2-40B4-BE49-F238E27FC236}">
                <a16:creationId xmlns:a16="http://schemas.microsoft.com/office/drawing/2014/main" id="{BC9A14CC-D715-44F9-BC6E-262D933D3869}"/>
              </a:ext>
            </a:extLst>
          </p:cNvPr>
          <p:cNvSpPr txBox="1"/>
          <p:nvPr/>
        </p:nvSpPr>
        <p:spPr>
          <a:xfrm>
            <a:off x="3136680" y="3870961"/>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(1,900)</a:t>
            </a:r>
          </a:p>
        </p:txBody>
      </p:sp>
      <p:sp>
        <p:nvSpPr>
          <p:cNvPr id="15" name="TextBox 14">
            <a:extLst>
              <a:ext uri="{FF2B5EF4-FFF2-40B4-BE49-F238E27FC236}">
                <a16:creationId xmlns:a16="http://schemas.microsoft.com/office/drawing/2014/main" id="{EE11BDFD-3685-4EC0-B596-9172E99C0B61}"/>
              </a:ext>
            </a:extLst>
          </p:cNvPr>
          <p:cNvSpPr txBox="1"/>
          <p:nvPr/>
        </p:nvSpPr>
        <p:spPr>
          <a:xfrm>
            <a:off x="5276847" y="4564399"/>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(1,000)</a:t>
            </a:r>
          </a:p>
        </p:txBody>
      </p:sp>
      <p:sp>
        <p:nvSpPr>
          <p:cNvPr id="16" name="TextBox 15">
            <a:extLst>
              <a:ext uri="{FF2B5EF4-FFF2-40B4-BE49-F238E27FC236}">
                <a16:creationId xmlns:a16="http://schemas.microsoft.com/office/drawing/2014/main" id="{22DDF119-0670-476D-BD40-4F900427A20F}"/>
              </a:ext>
            </a:extLst>
          </p:cNvPr>
          <p:cNvSpPr txBox="1"/>
          <p:nvPr/>
        </p:nvSpPr>
        <p:spPr>
          <a:xfrm>
            <a:off x="7428824" y="5255568"/>
            <a:ext cx="763351"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a:t>
            </a:r>
          </a:p>
        </p:txBody>
      </p:sp>
    </p:spTree>
    <p:extLst>
      <p:ext uri="{BB962C8B-B14F-4D97-AF65-F5344CB8AC3E}">
        <p14:creationId xmlns:p14="http://schemas.microsoft.com/office/powerpoint/2010/main" val="18939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943535" y="2105561"/>
            <a:ext cx="6304931"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RabbitMQ</a:t>
            </a:r>
            <a:endParaRPr lang="en-US" dirty="0"/>
          </a:p>
        </p:txBody>
      </p:sp>
    </p:spTree>
    <p:extLst>
      <p:ext uri="{BB962C8B-B14F-4D97-AF65-F5344CB8AC3E}">
        <p14:creationId xmlns:p14="http://schemas.microsoft.com/office/powerpoint/2010/main" val="1126346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3B906-44B5-4673-81F1-BB521852150B}"/>
              </a:ext>
            </a:extLst>
          </p:cNvPr>
          <p:cNvSpPr txBox="1"/>
          <p:nvPr/>
        </p:nvSpPr>
        <p:spPr>
          <a:xfrm>
            <a:off x="4392648" y="1714866"/>
            <a:ext cx="3406702" cy="1200329"/>
          </a:xfrm>
          <a:prstGeom prst="rect">
            <a:avLst/>
          </a:prstGeom>
          <a:noFill/>
        </p:spPr>
        <p:txBody>
          <a:bodyPr wrap="none" rtlCol="0">
            <a:spAutoFit/>
          </a:bodyPr>
          <a:lstStyle/>
          <a:p>
            <a:r>
              <a:rPr lang="en-GB" sz="7200" dirty="0">
                <a:solidFill>
                  <a:schemeClr val="accent2"/>
                </a:solidFill>
                <a:latin typeface="Yanone Kaffeesatz Regular" panose="02000000000000000000" pitchFamily="2" charset="0"/>
              </a:rPr>
              <a:t>42 seconds</a:t>
            </a:r>
          </a:p>
        </p:txBody>
      </p:sp>
      <p:sp>
        <p:nvSpPr>
          <p:cNvPr id="4" name="TextBox 3">
            <a:extLst>
              <a:ext uri="{FF2B5EF4-FFF2-40B4-BE49-F238E27FC236}">
                <a16:creationId xmlns:a16="http://schemas.microsoft.com/office/drawing/2014/main" id="{F5F43062-2B68-41FD-858D-C8BB340CF69B}"/>
              </a:ext>
            </a:extLst>
          </p:cNvPr>
          <p:cNvSpPr txBox="1"/>
          <p:nvPr/>
        </p:nvSpPr>
        <p:spPr>
          <a:xfrm>
            <a:off x="3494967" y="4116755"/>
            <a:ext cx="5202065"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101010</a:t>
            </a:r>
            <a:r>
              <a:rPr lang="en-GB" sz="7200" baseline="-25000" dirty="0">
                <a:solidFill>
                  <a:schemeClr val="tx2"/>
                </a:solidFill>
                <a:latin typeface="Yanone Kaffeesatz Regular" panose="02000000000000000000" pitchFamily="2" charset="0"/>
              </a:rPr>
              <a:t>2</a:t>
            </a:r>
            <a:r>
              <a:rPr lang="en-GB" sz="7200" dirty="0">
                <a:solidFill>
                  <a:schemeClr val="tx2"/>
                </a:solidFill>
                <a:latin typeface="Yanone Kaffeesatz Regular" panose="02000000000000000000" pitchFamily="2" charset="0"/>
              </a:rPr>
              <a:t> seconds</a:t>
            </a:r>
          </a:p>
        </p:txBody>
      </p:sp>
      <p:sp>
        <p:nvSpPr>
          <p:cNvPr id="5" name="TextBox 4">
            <a:extLst>
              <a:ext uri="{FF2B5EF4-FFF2-40B4-BE49-F238E27FC236}">
                <a16:creationId xmlns:a16="http://schemas.microsoft.com/office/drawing/2014/main" id="{0F5E2F05-0C02-4C4F-94E1-2F3A2B01586F}"/>
              </a:ext>
            </a:extLst>
          </p:cNvPr>
          <p:cNvSpPr txBox="1"/>
          <p:nvPr/>
        </p:nvSpPr>
        <p:spPr>
          <a:xfrm>
            <a:off x="4392648" y="1714865"/>
            <a:ext cx="3919663"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42</a:t>
            </a:r>
            <a:r>
              <a:rPr lang="en-GB" sz="7200" baseline="-25000" dirty="0">
                <a:solidFill>
                  <a:schemeClr val="tx2"/>
                </a:solidFill>
                <a:latin typeface="Yanone Kaffeesatz Regular" panose="02000000000000000000" pitchFamily="2" charset="0"/>
              </a:rPr>
              <a:t>10</a:t>
            </a:r>
            <a:r>
              <a:rPr lang="en-GB" sz="7200" dirty="0">
                <a:solidFill>
                  <a:schemeClr val="accent4"/>
                </a:solidFill>
                <a:latin typeface="Yanone Kaffeesatz Regular" panose="02000000000000000000" pitchFamily="2" charset="0"/>
              </a:rPr>
              <a:t> </a:t>
            </a:r>
            <a:r>
              <a:rPr lang="en-GB" sz="7200" dirty="0">
                <a:solidFill>
                  <a:schemeClr val="tx2"/>
                </a:solidFill>
                <a:latin typeface="Yanone Kaffeesatz Regular" panose="02000000000000000000" pitchFamily="2" charset="0"/>
              </a:rPr>
              <a:t>seconds</a:t>
            </a:r>
          </a:p>
        </p:txBody>
      </p:sp>
    </p:spTree>
    <p:extLst>
      <p:ext uri="{BB962C8B-B14F-4D97-AF65-F5344CB8AC3E}">
        <p14:creationId xmlns:p14="http://schemas.microsoft.com/office/powerpoint/2010/main" val="27778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DA84D-A6E2-4F45-A62A-60FDE044E4E0}"/>
              </a:ext>
            </a:extLst>
          </p:cNvPr>
          <p:cNvSpPr txBox="1"/>
          <p:nvPr/>
        </p:nvSpPr>
        <p:spPr>
          <a:xfrm>
            <a:off x="9220200" y="1382516"/>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4" name="TextBox 3">
            <a:extLst>
              <a:ext uri="{FF2B5EF4-FFF2-40B4-BE49-F238E27FC236}">
                <a16:creationId xmlns:a16="http://schemas.microsoft.com/office/drawing/2014/main" id="{A0631812-375C-455E-9ED0-467E00D78DC0}"/>
              </a:ext>
            </a:extLst>
          </p:cNvPr>
          <p:cNvSpPr txBox="1"/>
          <p:nvPr/>
        </p:nvSpPr>
        <p:spPr>
          <a:xfrm>
            <a:off x="9220200" y="3054550"/>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5" name="TextBox 4">
            <a:extLst>
              <a:ext uri="{FF2B5EF4-FFF2-40B4-BE49-F238E27FC236}">
                <a16:creationId xmlns:a16="http://schemas.microsoft.com/office/drawing/2014/main" id="{29F5D3D4-F925-4A4A-8533-37FDE11F1E5E}"/>
              </a:ext>
            </a:extLst>
          </p:cNvPr>
          <p:cNvSpPr txBox="1"/>
          <p:nvPr/>
        </p:nvSpPr>
        <p:spPr>
          <a:xfrm>
            <a:off x="9220200" y="2218533"/>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6" name="TextBox 5">
            <a:extLst>
              <a:ext uri="{FF2B5EF4-FFF2-40B4-BE49-F238E27FC236}">
                <a16:creationId xmlns:a16="http://schemas.microsoft.com/office/drawing/2014/main" id="{335BFF5E-70CC-47C2-AD4D-1B3E10943CBC}"/>
              </a:ext>
            </a:extLst>
          </p:cNvPr>
          <p:cNvSpPr txBox="1"/>
          <p:nvPr/>
        </p:nvSpPr>
        <p:spPr>
          <a:xfrm>
            <a:off x="9220200" y="5562599"/>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7" name="TextBox 6">
            <a:extLst>
              <a:ext uri="{FF2B5EF4-FFF2-40B4-BE49-F238E27FC236}">
                <a16:creationId xmlns:a16="http://schemas.microsoft.com/office/drawing/2014/main" id="{94AE07C3-DDBF-445C-9265-ED683DD64065}"/>
              </a:ext>
            </a:extLst>
          </p:cNvPr>
          <p:cNvSpPr txBox="1"/>
          <p:nvPr/>
        </p:nvSpPr>
        <p:spPr>
          <a:xfrm>
            <a:off x="9220200" y="4726584"/>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8" name="TextBox 7">
            <a:extLst>
              <a:ext uri="{FF2B5EF4-FFF2-40B4-BE49-F238E27FC236}">
                <a16:creationId xmlns:a16="http://schemas.microsoft.com/office/drawing/2014/main" id="{A0B7FAB6-7726-4E54-AE35-735040B190F6}"/>
              </a:ext>
            </a:extLst>
          </p:cNvPr>
          <p:cNvSpPr txBox="1"/>
          <p:nvPr/>
        </p:nvSpPr>
        <p:spPr>
          <a:xfrm>
            <a:off x="9220200" y="3890567"/>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cxnSp>
        <p:nvCxnSpPr>
          <p:cNvPr id="9" name="Straight Arrow Connector 8">
            <a:extLst>
              <a:ext uri="{FF2B5EF4-FFF2-40B4-BE49-F238E27FC236}">
                <a16:creationId xmlns:a16="http://schemas.microsoft.com/office/drawing/2014/main" id="{DCEB81C9-D1B4-4707-93FC-0F32B6A07D17}"/>
              </a:ext>
            </a:extLst>
          </p:cNvPr>
          <p:cNvCxnSpPr>
            <a:cxnSpLocks/>
          </p:cNvCxnSpPr>
          <p:nvPr/>
        </p:nvCxnSpPr>
        <p:spPr bwMode="auto">
          <a:xfrm>
            <a:off x="3352800" y="1828800"/>
            <a:ext cx="5486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78100D-9D31-4CCA-BEA7-0F4BF1E8621F}"/>
              </a:ext>
            </a:extLst>
          </p:cNvPr>
          <p:cNvCxnSpPr>
            <a:cxnSpLocks/>
          </p:cNvCxnSpPr>
          <p:nvPr/>
        </p:nvCxnSpPr>
        <p:spPr bwMode="auto">
          <a:xfrm>
            <a:off x="3352800" y="2667000"/>
            <a:ext cx="27432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265727-AE08-40B3-A421-0C865079D9F4}"/>
              </a:ext>
            </a:extLst>
          </p:cNvPr>
          <p:cNvCxnSpPr>
            <a:cxnSpLocks/>
          </p:cNvCxnSpPr>
          <p:nvPr/>
        </p:nvCxnSpPr>
        <p:spPr bwMode="auto">
          <a:xfrm>
            <a:off x="3352800" y="35052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E879A1-740C-4A74-B4B6-05726E6755D2}"/>
              </a:ext>
            </a:extLst>
          </p:cNvPr>
          <p:cNvCxnSpPr>
            <a:cxnSpLocks/>
          </p:cNvCxnSpPr>
          <p:nvPr/>
        </p:nvCxnSpPr>
        <p:spPr bwMode="auto">
          <a:xfrm>
            <a:off x="3352800" y="4343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9D04A1-4E91-4F31-805D-7D889B36DF3B}"/>
              </a:ext>
            </a:extLst>
          </p:cNvPr>
          <p:cNvCxnSpPr>
            <a:cxnSpLocks/>
          </p:cNvCxnSpPr>
          <p:nvPr/>
        </p:nvCxnSpPr>
        <p:spPr bwMode="auto">
          <a:xfrm>
            <a:off x="3352800" y="5181600"/>
            <a:ext cx="3810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B5D32D-ACC8-420E-BCFA-D288A2C47961}"/>
              </a:ext>
            </a:extLst>
          </p:cNvPr>
          <p:cNvCxnSpPr>
            <a:cxnSpLocks/>
          </p:cNvCxnSpPr>
          <p:nvPr/>
        </p:nvCxnSpPr>
        <p:spPr bwMode="auto">
          <a:xfrm>
            <a:off x="3352800" y="6019800"/>
            <a:ext cx="228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FC6493-E0AC-46A6-BBBD-FA52F38ED72C}"/>
              </a:ext>
            </a:extLst>
          </p:cNvPr>
          <p:cNvSpPr txBox="1"/>
          <p:nvPr/>
        </p:nvSpPr>
        <p:spPr>
          <a:xfrm>
            <a:off x="2472375" y="14666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32 s</a:t>
            </a:r>
          </a:p>
        </p:txBody>
      </p:sp>
      <p:sp>
        <p:nvSpPr>
          <p:cNvPr id="16" name="TextBox 15">
            <a:extLst>
              <a:ext uri="{FF2B5EF4-FFF2-40B4-BE49-F238E27FC236}">
                <a16:creationId xmlns:a16="http://schemas.microsoft.com/office/drawing/2014/main" id="{299CA2DE-6FC7-486D-B1CC-F786FF48797C}"/>
              </a:ext>
            </a:extLst>
          </p:cNvPr>
          <p:cNvSpPr txBox="1"/>
          <p:nvPr/>
        </p:nvSpPr>
        <p:spPr>
          <a:xfrm>
            <a:off x="2472375" y="23048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16 s</a:t>
            </a:r>
          </a:p>
        </p:txBody>
      </p:sp>
      <p:sp>
        <p:nvSpPr>
          <p:cNvPr id="17" name="TextBox 16">
            <a:extLst>
              <a:ext uri="{FF2B5EF4-FFF2-40B4-BE49-F238E27FC236}">
                <a16:creationId xmlns:a16="http://schemas.microsoft.com/office/drawing/2014/main" id="{4D60502F-B017-4304-86FD-27E2561E535F}"/>
              </a:ext>
            </a:extLst>
          </p:cNvPr>
          <p:cNvSpPr txBox="1"/>
          <p:nvPr/>
        </p:nvSpPr>
        <p:spPr>
          <a:xfrm>
            <a:off x="2472375" y="31430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8 s</a:t>
            </a:r>
          </a:p>
        </p:txBody>
      </p:sp>
      <p:sp>
        <p:nvSpPr>
          <p:cNvPr id="18" name="TextBox 17">
            <a:extLst>
              <a:ext uri="{FF2B5EF4-FFF2-40B4-BE49-F238E27FC236}">
                <a16:creationId xmlns:a16="http://schemas.microsoft.com/office/drawing/2014/main" id="{E0FADCCA-8D3C-4377-A63D-83511C5F7E72}"/>
              </a:ext>
            </a:extLst>
          </p:cNvPr>
          <p:cNvSpPr txBox="1"/>
          <p:nvPr/>
        </p:nvSpPr>
        <p:spPr>
          <a:xfrm>
            <a:off x="2472375" y="39812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4 s</a:t>
            </a:r>
          </a:p>
        </p:txBody>
      </p:sp>
      <p:sp>
        <p:nvSpPr>
          <p:cNvPr id="19" name="TextBox 18">
            <a:extLst>
              <a:ext uri="{FF2B5EF4-FFF2-40B4-BE49-F238E27FC236}">
                <a16:creationId xmlns:a16="http://schemas.microsoft.com/office/drawing/2014/main" id="{DDA2E1E6-201D-4D74-97C9-CC70050E00C5}"/>
              </a:ext>
            </a:extLst>
          </p:cNvPr>
          <p:cNvSpPr txBox="1"/>
          <p:nvPr/>
        </p:nvSpPr>
        <p:spPr>
          <a:xfrm>
            <a:off x="2472375" y="48194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2 s</a:t>
            </a:r>
          </a:p>
        </p:txBody>
      </p:sp>
      <p:sp>
        <p:nvSpPr>
          <p:cNvPr id="20" name="TextBox 19">
            <a:extLst>
              <a:ext uri="{FF2B5EF4-FFF2-40B4-BE49-F238E27FC236}">
                <a16:creationId xmlns:a16="http://schemas.microsoft.com/office/drawing/2014/main" id="{89FC870C-8753-45BC-BFD0-A6D21CA67C58}"/>
              </a:ext>
            </a:extLst>
          </p:cNvPr>
          <p:cNvSpPr txBox="1"/>
          <p:nvPr/>
        </p:nvSpPr>
        <p:spPr>
          <a:xfrm>
            <a:off x="2472375" y="5657663"/>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 s</a:t>
            </a:r>
          </a:p>
        </p:txBody>
      </p:sp>
      <p:sp>
        <p:nvSpPr>
          <p:cNvPr id="21" name="TextBox 20">
            <a:extLst>
              <a:ext uri="{FF2B5EF4-FFF2-40B4-BE49-F238E27FC236}">
                <a16:creationId xmlns:a16="http://schemas.microsoft.com/office/drawing/2014/main" id="{7F677C41-4E2D-4650-9C9E-F36DFF2E2E6B}"/>
              </a:ext>
            </a:extLst>
          </p:cNvPr>
          <p:cNvSpPr txBox="1"/>
          <p:nvPr/>
        </p:nvSpPr>
        <p:spPr>
          <a:xfrm>
            <a:off x="8629494" y="546499"/>
            <a:ext cx="1736373" cy="830997"/>
          </a:xfrm>
          <a:prstGeom prst="rect">
            <a:avLst/>
          </a:prstGeom>
          <a:noFill/>
        </p:spPr>
        <p:txBody>
          <a:bodyPr wrap="none" rtlCol="0">
            <a:spAutoFit/>
          </a:bodyPr>
          <a:lstStyle/>
          <a:p>
            <a:r>
              <a:rPr lang="en-GB" sz="4800" dirty="0">
                <a:solidFill>
                  <a:schemeClr val="accent2"/>
                </a:solidFill>
                <a:latin typeface="Lato" panose="020F0502020204030203" pitchFamily="34" charset="0"/>
              </a:rPr>
              <a:t>(42</a:t>
            </a:r>
            <a:r>
              <a:rPr lang="en-GB" sz="4800" baseline="-25000" dirty="0">
                <a:solidFill>
                  <a:schemeClr val="accent2"/>
                </a:solidFill>
                <a:latin typeface="Lato" panose="020F0502020204030203" pitchFamily="34" charset="0"/>
              </a:rPr>
              <a:t>10</a:t>
            </a:r>
            <a:r>
              <a:rPr lang="en-GB" sz="4800" dirty="0">
                <a:solidFill>
                  <a:schemeClr val="accent2"/>
                </a:solidFill>
                <a:latin typeface="Lato" panose="020F0502020204030203" pitchFamily="34" charset="0"/>
              </a:rPr>
              <a:t>)</a:t>
            </a:r>
          </a:p>
        </p:txBody>
      </p:sp>
      <p:sp>
        <p:nvSpPr>
          <p:cNvPr id="22" name="Star: 6 Points 21">
            <a:extLst>
              <a:ext uri="{FF2B5EF4-FFF2-40B4-BE49-F238E27FC236}">
                <a16:creationId xmlns:a16="http://schemas.microsoft.com/office/drawing/2014/main" id="{4D8C6D19-9CEC-47CA-B6B5-3781BC6D9F52}"/>
              </a:ext>
            </a:extLst>
          </p:cNvPr>
          <p:cNvSpPr/>
          <p:nvPr/>
        </p:nvSpPr>
        <p:spPr bwMode="auto">
          <a:xfrm>
            <a:off x="3477260" y="15827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4" name="Star: 6 Points 23">
            <a:extLst>
              <a:ext uri="{FF2B5EF4-FFF2-40B4-BE49-F238E27FC236}">
                <a16:creationId xmlns:a16="http://schemas.microsoft.com/office/drawing/2014/main" id="{A3EA028F-0F09-4285-8108-BC783CE5C630}"/>
              </a:ext>
            </a:extLst>
          </p:cNvPr>
          <p:cNvSpPr/>
          <p:nvPr/>
        </p:nvSpPr>
        <p:spPr bwMode="auto">
          <a:xfrm>
            <a:off x="3945022" y="1735126"/>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5" name="Star: 6 Points 24">
            <a:extLst>
              <a:ext uri="{FF2B5EF4-FFF2-40B4-BE49-F238E27FC236}">
                <a16:creationId xmlns:a16="http://schemas.microsoft.com/office/drawing/2014/main" id="{9665F64B-0F70-43FF-AF22-BBC38D02FB4C}"/>
              </a:ext>
            </a:extLst>
          </p:cNvPr>
          <p:cNvSpPr/>
          <p:nvPr/>
        </p:nvSpPr>
        <p:spPr bwMode="auto">
          <a:xfrm>
            <a:off x="4536577" y="1645613"/>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7" name="Star: 6 Points 26">
            <a:extLst>
              <a:ext uri="{FF2B5EF4-FFF2-40B4-BE49-F238E27FC236}">
                <a16:creationId xmlns:a16="http://schemas.microsoft.com/office/drawing/2014/main" id="{82293B92-A440-4B4B-993A-BB2B5500F41D}"/>
              </a:ext>
            </a:extLst>
          </p:cNvPr>
          <p:cNvSpPr/>
          <p:nvPr/>
        </p:nvSpPr>
        <p:spPr bwMode="auto">
          <a:xfrm>
            <a:off x="4986696"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8" name="Star: 6 Points 27">
            <a:extLst>
              <a:ext uri="{FF2B5EF4-FFF2-40B4-BE49-F238E27FC236}">
                <a16:creationId xmlns:a16="http://schemas.microsoft.com/office/drawing/2014/main" id="{85BD37B3-327A-40F1-B680-644A39CBC460}"/>
              </a:ext>
            </a:extLst>
          </p:cNvPr>
          <p:cNvSpPr/>
          <p:nvPr/>
        </p:nvSpPr>
        <p:spPr bwMode="auto">
          <a:xfrm>
            <a:off x="5657521" y="167350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9" name="Star: 6 Points 28">
            <a:extLst>
              <a:ext uri="{FF2B5EF4-FFF2-40B4-BE49-F238E27FC236}">
                <a16:creationId xmlns:a16="http://schemas.microsoft.com/office/drawing/2014/main" id="{DFF37AE0-BFB5-40BD-B14E-4C5C89E31AF0}"/>
              </a:ext>
            </a:extLst>
          </p:cNvPr>
          <p:cNvSpPr/>
          <p:nvPr/>
        </p:nvSpPr>
        <p:spPr bwMode="auto">
          <a:xfrm>
            <a:off x="6584895"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0" name="Star: 6 Points 29">
            <a:extLst>
              <a:ext uri="{FF2B5EF4-FFF2-40B4-BE49-F238E27FC236}">
                <a16:creationId xmlns:a16="http://schemas.microsoft.com/office/drawing/2014/main" id="{EB8C9F05-C537-4C9D-BF86-13CC93D87D70}"/>
              </a:ext>
            </a:extLst>
          </p:cNvPr>
          <p:cNvSpPr/>
          <p:nvPr/>
        </p:nvSpPr>
        <p:spPr bwMode="auto">
          <a:xfrm>
            <a:off x="7596464" y="164520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1" name="Star: 6 Points 30">
            <a:extLst>
              <a:ext uri="{FF2B5EF4-FFF2-40B4-BE49-F238E27FC236}">
                <a16:creationId xmlns:a16="http://schemas.microsoft.com/office/drawing/2014/main" id="{B419BE4F-0F23-45B6-BE69-8DE83055605C}"/>
              </a:ext>
            </a:extLst>
          </p:cNvPr>
          <p:cNvSpPr/>
          <p:nvPr/>
        </p:nvSpPr>
        <p:spPr bwMode="auto">
          <a:xfrm>
            <a:off x="8091764" y="1722881"/>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2" name="Star: 6 Points 31">
            <a:extLst>
              <a:ext uri="{FF2B5EF4-FFF2-40B4-BE49-F238E27FC236}">
                <a16:creationId xmlns:a16="http://schemas.microsoft.com/office/drawing/2014/main" id="{87A154A6-E7F3-4D9B-8F05-6AC0F6DD9076}"/>
              </a:ext>
            </a:extLst>
          </p:cNvPr>
          <p:cNvSpPr/>
          <p:nvPr/>
        </p:nvSpPr>
        <p:spPr bwMode="auto">
          <a:xfrm>
            <a:off x="3339120" y="339811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3" name="Star: 6 Points 32">
            <a:extLst>
              <a:ext uri="{FF2B5EF4-FFF2-40B4-BE49-F238E27FC236}">
                <a16:creationId xmlns:a16="http://schemas.microsoft.com/office/drawing/2014/main" id="{630063F8-842E-4949-8281-256C097D94DB}"/>
              </a:ext>
            </a:extLst>
          </p:cNvPr>
          <p:cNvSpPr/>
          <p:nvPr/>
        </p:nvSpPr>
        <p:spPr bwMode="auto">
          <a:xfrm>
            <a:off x="3828182" y="329407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4" name="Star: 6 Points 33">
            <a:extLst>
              <a:ext uri="{FF2B5EF4-FFF2-40B4-BE49-F238E27FC236}">
                <a16:creationId xmlns:a16="http://schemas.microsoft.com/office/drawing/2014/main" id="{BDB59569-B295-47DE-9DE7-3FFB82BCFF60}"/>
              </a:ext>
            </a:extLst>
          </p:cNvPr>
          <p:cNvSpPr/>
          <p:nvPr/>
        </p:nvSpPr>
        <p:spPr bwMode="auto">
          <a:xfrm>
            <a:off x="4313194" y="3352799"/>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5" name="Star: 6 Points 34">
            <a:extLst>
              <a:ext uri="{FF2B5EF4-FFF2-40B4-BE49-F238E27FC236}">
                <a16:creationId xmlns:a16="http://schemas.microsoft.com/office/drawing/2014/main" id="{77FC43DD-6F89-45F3-A31D-1658C7F43A12}"/>
              </a:ext>
            </a:extLst>
          </p:cNvPr>
          <p:cNvSpPr/>
          <p:nvPr/>
        </p:nvSpPr>
        <p:spPr bwMode="auto">
          <a:xfrm>
            <a:off x="3238500" y="49355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6" name="Star: 6 Points 35">
            <a:extLst>
              <a:ext uri="{FF2B5EF4-FFF2-40B4-BE49-F238E27FC236}">
                <a16:creationId xmlns:a16="http://schemas.microsoft.com/office/drawing/2014/main" id="{79AB717C-DE26-4BC7-ABE7-E438812F6ED4}"/>
              </a:ext>
            </a:extLst>
          </p:cNvPr>
          <p:cNvSpPr/>
          <p:nvPr/>
        </p:nvSpPr>
        <p:spPr bwMode="auto">
          <a:xfrm>
            <a:off x="3484880" y="510909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Tree>
    <p:extLst>
      <p:ext uri="{BB962C8B-B14F-4D97-AF65-F5344CB8AC3E}">
        <p14:creationId xmlns:p14="http://schemas.microsoft.com/office/powerpoint/2010/main" val="27106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30" presetClass="emph" presetSubtype="0" fill="hold" nodeType="clickEffect">
                                  <p:stCondLst>
                                    <p:cond delay="0"/>
                                  </p:stCondLst>
                                  <p:childTnLst>
                                    <p:animClr clrSpc="hsl" dir="cw">
                                      <p:cBhvr override="childStyle">
                                        <p:cTn id="65" dur="500" fill="hold"/>
                                        <p:tgtEl>
                                          <p:spTgt spid="9"/>
                                        </p:tgtEl>
                                        <p:attrNameLst>
                                          <p:attrName>style.color</p:attrName>
                                        </p:attrNameLst>
                                      </p:cBhvr>
                                      <p:by>
                                        <p:hsl h="0" s="12549" l="25098"/>
                                      </p:by>
                                    </p:animClr>
                                    <p:animClr clrSpc="hsl" dir="cw">
                                      <p:cBhvr>
                                        <p:cTn id="66" dur="500" fill="hold"/>
                                        <p:tgtEl>
                                          <p:spTgt spid="9"/>
                                        </p:tgtEl>
                                        <p:attrNameLst>
                                          <p:attrName>fillcolor</p:attrName>
                                        </p:attrNameLst>
                                      </p:cBhvr>
                                      <p:by>
                                        <p:hsl h="0" s="12549" l="25098"/>
                                      </p:by>
                                    </p:animClr>
                                    <p:animClr clrSpc="hsl" dir="cw">
                                      <p:cBhvr>
                                        <p:cTn id="67" dur="500" fill="hold"/>
                                        <p:tgtEl>
                                          <p:spTgt spid="9"/>
                                        </p:tgtEl>
                                        <p:attrNameLst>
                                          <p:attrName>stroke.color</p:attrName>
                                        </p:attrNameLst>
                                      </p:cBhvr>
                                      <p:by>
                                        <p:hsl h="0" s="12549" l="25098"/>
                                      </p:by>
                                    </p:animClr>
                                    <p:set>
                                      <p:cBhvr>
                                        <p:cTn id="68" dur="500" fill="hold"/>
                                        <p:tgtEl>
                                          <p:spTgt spid="9"/>
                                        </p:tgtEl>
                                        <p:attrNameLst>
                                          <p:attrName>fill.type</p:attrName>
                                        </p:attrNameLst>
                                      </p:cBhvr>
                                      <p:to>
                                        <p:strVal val="solid"/>
                                      </p:to>
                                    </p:se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8" presetClass="emph" presetSubtype="0" repeatCount="indefinite" fill="hold" grpId="1" nodeType="withEffect">
                                  <p:stCondLst>
                                    <p:cond delay="0"/>
                                  </p:stCondLst>
                                  <p:childTnLst>
                                    <p:animRot by="21600000">
                                      <p:cBhvr>
                                        <p:cTn id="94" dur="3000" fill="hold"/>
                                        <p:tgtEl>
                                          <p:spTgt spid="22"/>
                                        </p:tgtEl>
                                        <p:attrNameLst>
                                          <p:attrName>r</p:attrName>
                                        </p:attrNameLst>
                                      </p:cBhvr>
                                    </p:animRot>
                                  </p:childTnLst>
                                </p:cTn>
                              </p:par>
                              <p:par>
                                <p:cTn id="95" presetID="26" presetClass="emph" presetSubtype="0" repeatCount="indefinite" fill="hold" grpId="2" nodeType="withEffect">
                                  <p:stCondLst>
                                    <p:cond delay="0"/>
                                  </p:stCondLst>
                                  <p:childTnLst>
                                    <p:animEffect transition="out" filter="fade">
                                      <p:cBhvr>
                                        <p:cTn id="96" dur="500" tmFilter="0, 0; .2, .5; .8, .5; 1, 0"/>
                                        <p:tgtEl>
                                          <p:spTgt spid="22"/>
                                        </p:tgtEl>
                                      </p:cBhvr>
                                    </p:animEffect>
                                    <p:animScale>
                                      <p:cBhvr>
                                        <p:cTn id="97" dur="250" autoRev="1" fill="hold"/>
                                        <p:tgtEl>
                                          <p:spTgt spid="22"/>
                                        </p:tgtEl>
                                      </p:cBhvr>
                                      <p:by x="105000" y="105000"/>
                                    </p:animScale>
                                  </p:childTnLst>
                                </p:cTn>
                              </p:par>
                              <p:par>
                                <p:cTn id="98" presetID="8" presetClass="emph" presetSubtype="0" repeatCount="indefinite" fill="hold" grpId="1" nodeType="withEffect">
                                  <p:stCondLst>
                                    <p:cond delay="0"/>
                                  </p:stCondLst>
                                  <p:childTnLst>
                                    <p:animRot by="-21600000">
                                      <p:cBhvr>
                                        <p:cTn id="99" dur="3000" fill="hold"/>
                                        <p:tgtEl>
                                          <p:spTgt spid="24"/>
                                        </p:tgtEl>
                                        <p:attrNameLst>
                                          <p:attrName>r</p:attrName>
                                        </p:attrNameLst>
                                      </p:cBhvr>
                                    </p:animRot>
                                  </p:childTnLst>
                                </p:cTn>
                              </p:par>
                              <p:par>
                                <p:cTn id="100" presetID="26" presetClass="emph" presetSubtype="0" repeatCount="indefinite" fill="hold" grpId="2" nodeType="withEffect">
                                  <p:stCondLst>
                                    <p:cond delay="0"/>
                                  </p:stCondLst>
                                  <p:childTnLst>
                                    <p:animEffect transition="out" filter="fade">
                                      <p:cBhvr>
                                        <p:cTn id="101" dur="1000" tmFilter="0, 0; .2, .5; .8, .5; 1, 0"/>
                                        <p:tgtEl>
                                          <p:spTgt spid="24"/>
                                        </p:tgtEl>
                                      </p:cBhvr>
                                    </p:animEffect>
                                    <p:animScale>
                                      <p:cBhvr>
                                        <p:cTn id="102" dur="500" autoRev="1" fill="hold"/>
                                        <p:tgtEl>
                                          <p:spTgt spid="24"/>
                                        </p:tgtEl>
                                      </p:cBhvr>
                                      <p:by x="105000" y="105000"/>
                                    </p:animScale>
                                  </p:childTnLst>
                                </p:cTn>
                              </p:par>
                              <p:par>
                                <p:cTn id="103" presetID="8" presetClass="emph" presetSubtype="0" repeatCount="indefinite" fill="hold" grpId="1" nodeType="withEffect">
                                  <p:stCondLst>
                                    <p:cond delay="0"/>
                                  </p:stCondLst>
                                  <p:childTnLst>
                                    <p:animRot by="21600000">
                                      <p:cBhvr>
                                        <p:cTn id="104" dur="3000" fill="hold"/>
                                        <p:tgtEl>
                                          <p:spTgt spid="25"/>
                                        </p:tgtEl>
                                        <p:attrNameLst>
                                          <p:attrName>r</p:attrName>
                                        </p:attrNameLst>
                                      </p:cBhvr>
                                    </p:animRot>
                                  </p:childTnLst>
                                </p:cTn>
                              </p:par>
                              <p:par>
                                <p:cTn id="105" presetID="26" presetClass="emph" presetSubtype="0" repeatCount="indefinite" fill="hold" grpId="2" nodeType="withEffect">
                                  <p:stCondLst>
                                    <p:cond delay="0"/>
                                  </p:stCondLst>
                                  <p:childTnLst>
                                    <p:animEffect transition="out" filter="fade">
                                      <p:cBhvr>
                                        <p:cTn id="106" dur="500" tmFilter="0, 0; .2, .5; .8, .5; 1, 0"/>
                                        <p:tgtEl>
                                          <p:spTgt spid="25"/>
                                        </p:tgtEl>
                                      </p:cBhvr>
                                    </p:animEffect>
                                    <p:animScale>
                                      <p:cBhvr>
                                        <p:cTn id="107" dur="250" autoRev="1" fill="hold"/>
                                        <p:tgtEl>
                                          <p:spTgt spid="25"/>
                                        </p:tgtEl>
                                      </p:cBhvr>
                                      <p:by x="105000" y="105000"/>
                                    </p:animScale>
                                  </p:childTnLst>
                                </p:cTn>
                              </p:par>
                              <p:par>
                                <p:cTn id="108" presetID="8" presetClass="emph" presetSubtype="0" repeatCount="indefinite" fill="hold" grpId="1" nodeType="withEffect">
                                  <p:stCondLst>
                                    <p:cond delay="0"/>
                                  </p:stCondLst>
                                  <p:childTnLst>
                                    <p:animRot by="-21600000">
                                      <p:cBhvr>
                                        <p:cTn id="109" dur="3000" fill="hold"/>
                                        <p:tgtEl>
                                          <p:spTgt spid="27"/>
                                        </p:tgtEl>
                                        <p:attrNameLst>
                                          <p:attrName>r</p:attrName>
                                        </p:attrNameLst>
                                      </p:cBhvr>
                                    </p:animRot>
                                  </p:childTnLst>
                                </p:cTn>
                              </p:par>
                              <p:par>
                                <p:cTn id="110" presetID="26" presetClass="emph" presetSubtype="0" repeatCount="indefinite" fill="hold" grpId="2" nodeType="withEffect">
                                  <p:stCondLst>
                                    <p:cond delay="0"/>
                                  </p:stCondLst>
                                  <p:childTnLst>
                                    <p:animEffect transition="out" filter="fade">
                                      <p:cBhvr>
                                        <p:cTn id="111" dur="1000" tmFilter="0, 0; .2, .5; .8, .5; 1, 0"/>
                                        <p:tgtEl>
                                          <p:spTgt spid="27"/>
                                        </p:tgtEl>
                                      </p:cBhvr>
                                    </p:animEffect>
                                    <p:animScale>
                                      <p:cBhvr>
                                        <p:cTn id="112" dur="500" autoRev="1" fill="hold"/>
                                        <p:tgtEl>
                                          <p:spTgt spid="27"/>
                                        </p:tgtEl>
                                      </p:cBhvr>
                                      <p:by x="105000" y="105000"/>
                                    </p:animScale>
                                  </p:childTnLst>
                                </p:cTn>
                              </p:par>
                              <p:par>
                                <p:cTn id="113" presetID="8" presetClass="emph" presetSubtype="0" repeatCount="indefinite" fill="hold" grpId="1" nodeType="withEffect">
                                  <p:stCondLst>
                                    <p:cond delay="0"/>
                                  </p:stCondLst>
                                  <p:childTnLst>
                                    <p:animRot by="21600000">
                                      <p:cBhvr>
                                        <p:cTn id="114" dur="3000" fill="hold"/>
                                        <p:tgtEl>
                                          <p:spTgt spid="28"/>
                                        </p:tgtEl>
                                        <p:attrNameLst>
                                          <p:attrName>r</p:attrName>
                                        </p:attrNameLst>
                                      </p:cBhvr>
                                    </p:animRot>
                                  </p:childTnLst>
                                </p:cTn>
                              </p:par>
                              <p:par>
                                <p:cTn id="115" presetID="26" presetClass="emph" presetSubtype="0" repeatCount="indefinite" fill="hold" grpId="2" nodeType="withEffect">
                                  <p:stCondLst>
                                    <p:cond delay="0"/>
                                  </p:stCondLst>
                                  <p:childTnLst>
                                    <p:animEffect transition="out" filter="fade">
                                      <p:cBhvr>
                                        <p:cTn id="116" dur="500" tmFilter="0, 0; .2, .5; .8, .5; 1, 0"/>
                                        <p:tgtEl>
                                          <p:spTgt spid="28"/>
                                        </p:tgtEl>
                                      </p:cBhvr>
                                    </p:animEffect>
                                    <p:animScale>
                                      <p:cBhvr>
                                        <p:cTn id="117" dur="250" autoRev="1" fill="hold"/>
                                        <p:tgtEl>
                                          <p:spTgt spid="28"/>
                                        </p:tgtEl>
                                      </p:cBhvr>
                                      <p:by x="105000" y="105000"/>
                                    </p:animScale>
                                  </p:childTnLst>
                                </p:cTn>
                              </p:par>
                              <p:par>
                                <p:cTn id="118" presetID="8" presetClass="emph" presetSubtype="0" repeatCount="indefinite" fill="hold" grpId="1" nodeType="withEffect">
                                  <p:stCondLst>
                                    <p:cond delay="0"/>
                                  </p:stCondLst>
                                  <p:childTnLst>
                                    <p:animRot by="-21600000">
                                      <p:cBhvr>
                                        <p:cTn id="119" dur="3000" fill="hold"/>
                                        <p:tgtEl>
                                          <p:spTgt spid="29"/>
                                        </p:tgtEl>
                                        <p:attrNameLst>
                                          <p:attrName>r</p:attrName>
                                        </p:attrNameLst>
                                      </p:cBhvr>
                                    </p:animRot>
                                  </p:childTnLst>
                                </p:cTn>
                              </p:par>
                              <p:par>
                                <p:cTn id="120" presetID="26" presetClass="emph" presetSubtype="0" repeatCount="indefinite" fill="hold" grpId="2" nodeType="withEffect">
                                  <p:stCondLst>
                                    <p:cond delay="0"/>
                                  </p:stCondLst>
                                  <p:childTnLst>
                                    <p:animEffect transition="out" filter="fade">
                                      <p:cBhvr>
                                        <p:cTn id="121" dur="1000" tmFilter="0, 0; .2, .5; .8, .5; 1, 0"/>
                                        <p:tgtEl>
                                          <p:spTgt spid="29"/>
                                        </p:tgtEl>
                                      </p:cBhvr>
                                    </p:animEffect>
                                    <p:animScale>
                                      <p:cBhvr>
                                        <p:cTn id="122" dur="500" autoRev="1" fill="hold"/>
                                        <p:tgtEl>
                                          <p:spTgt spid="29"/>
                                        </p:tgtEl>
                                      </p:cBhvr>
                                      <p:by x="105000" y="105000"/>
                                    </p:animScale>
                                  </p:childTnLst>
                                </p:cTn>
                              </p:par>
                              <p:par>
                                <p:cTn id="123" presetID="8" presetClass="emph" presetSubtype="0" repeatCount="indefinite" fill="hold" grpId="1" nodeType="withEffect">
                                  <p:stCondLst>
                                    <p:cond delay="0"/>
                                  </p:stCondLst>
                                  <p:childTnLst>
                                    <p:animRot by="21600000">
                                      <p:cBhvr>
                                        <p:cTn id="124" dur="3000" fill="hold"/>
                                        <p:tgtEl>
                                          <p:spTgt spid="30"/>
                                        </p:tgtEl>
                                        <p:attrNameLst>
                                          <p:attrName>r</p:attrName>
                                        </p:attrNameLst>
                                      </p:cBhvr>
                                    </p:animRot>
                                  </p:childTnLst>
                                </p:cTn>
                              </p:par>
                              <p:par>
                                <p:cTn id="125" presetID="26" presetClass="emph" presetSubtype="0" repeatCount="indefinite" fill="hold" grpId="2" nodeType="withEffect">
                                  <p:stCondLst>
                                    <p:cond delay="0"/>
                                  </p:stCondLst>
                                  <p:childTnLst>
                                    <p:animEffect transition="out" filter="fade">
                                      <p:cBhvr>
                                        <p:cTn id="126" dur="500" tmFilter="0, 0; .2, .5; .8, .5; 1, 0"/>
                                        <p:tgtEl>
                                          <p:spTgt spid="30"/>
                                        </p:tgtEl>
                                      </p:cBhvr>
                                    </p:animEffect>
                                    <p:animScale>
                                      <p:cBhvr>
                                        <p:cTn id="127" dur="250" autoRev="1" fill="hold"/>
                                        <p:tgtEl>
                                          <p:spTgt spid="30"/>
                                        </p:tgtEl>
                                      </p:cBhvr>
                                      <p:by x="105000" y="105000"/>
                                    </p:animScale>
                                  </p:childTnLst>
                                </p:cTn>
                              </p:par>
                              <p:par>
                                <p:cTn id="128" presetID="8" presetClass="emph" presetSubtype="0" repeatCount="indefinite" fill="hold" grpId="1" nodeType="withEffect">
                                  <p:stCondLst>
                                    <p:cond delay="0"/>
                                  </p:stCondLst>
                                  <p:childTnLst>
                                    <p:animRot by="-21600000">
                                      <p:cBhvr>
                                        <p:cTn id="129" dur="3000" fill="hold"/>
                                        <p:tgtEl>
                                          <p:spTgt spid="31"/>
                                        </p:tgtEl>
                                        <p:attrNameLst>
                                          <p:attrName>r</p:attrName>
                                        </p:attrNameLst>
                                      </p:cBhvr>
                                    </p:animRot>
                                  </p:childTnLst>
                                </p:cTn>
                              </p:par>
                              <p:par>
                                <p:cTn id="130" presetID="26" presetClass="emph" presetSubtype="0" repeatCount="indefinite" fill="hold" grpId="2" nodeType="withEffect">
                                  <p:stCondLst>
                                    <p:cond delay="0"/>
                                  </p:stCondLst>
                                  <p:childTnLst>
                                    <p:animEffect transition="out" filter="fade">
                                      <p:cBhvr>
                                        <p:cTn id="131" dur="1000" tmFilter="0, 0; .2, .5; .8, .5; 1, 0"/>
                                        <p:tgtEl>
                                          <p:spTgt spid="31"/>
                                        </p:tgtEl>
                                      </p:cBhvr>
                                    </p:animEffect>
                                    <p:animScale>
                                      <p:cBhvr>
                                        <p:cTn id="132" dur="500" autoRev="1" fill="hold"/>
                                        <p:tgtEl>
                                          <p:spTgt spid="31"/>
                                        </p:tgtEl>
                                      </p:cBhvr>
                                      <p:by x="105000" y="105000"/>
                                    </p:animScale>
                                  </p:childTnLst>
                                </p:cTn>
                              </p:par>
                            </p:childTnLst>
                          </p:cTn>
                        </p:par>
                      </p:childTnLst>
                    </p:cTn>
                  </p:par>
                  <p:par>
                    <p:cTn id="133" fill="hold">
                      <p:stCondLst>
                        <p:cond delay="indefinite"/>
                      </p:stCondLst>
                      <p:childTnLst>
                        <p:par>
                          <p:cTn id="134" fill="hold">
                            <p:stCondLst>
                              <p:cond delay="0"/>
                            </p:stCondLst>
                            <p:childTnLst>
                              <p:par>
                                <p:cTn id="135" presetID="24" presetClass="emph" presetSubtype="0" fill="hold" nodeType="clickEffect">
                                  <p:stCondLst>
                                    <p:cond delay="0"/>
                                  </p:stCondLst>
                                  <p:childTnLst>
                                    <p:animClr clrSpc="hsl" dir="cw">
                                      <p:cBhvr override="childStyle">
                                        <p:cTn id="136" dur="500" fill="hold"/>
                                        <p:tgtEl>
                                          <p:spTgt spid="10"/>
                                        </p:tgtEl>
                                        <p:attrNameLst>
                                          <p:attrName>style.color</p:attrName>
                                        </p:attrNameLst>
                                      </p:cBhvr>
                                      <p:by>
                                        <p:hsl h="0" s="-12549" l="-25098"/>
                                      </p:by>
                                    </p:animClr>
                                    <p:animClr clrSpc="hsl" dir="cw">
                                      <p:cBhvr>
                                        <p:cTn id="137" dur="500" fill="hold"/>
                                        <p:tgtEl>
                                          <p:spTgt spid="10"/>
                                        </p:tgtEl>
                                        <p:attrNameLst>
                                          <p:attrName>fillcolor</p:attrName>
                                        </p:attrNameLst>
                                      </p:cBhvr>
                                      <p:by>
                                        <p:hsl h="0" s="-12549" l="-25098"/>
                                      </p:by>
                                    </p:animClr>
                                    <p:animClr clrSpc="hsl" dir="cw">
                                      <p:cBhvr>
                                        <p:cTn id="138" dur="500" fill="hold"/>
                                        <p:tgtEl>
                                          <p:spTgt spid="10"/>
                                        </p:tgtEl>
                                        <p:attrNameLst>
                                          <p:attrName>stroke.color</p:attrName>
                                        </p:attrNameLst>
                                      </p:cBhvr>
                                      <p:by>
                                        <p:hsl h="0" s="-12549" l="-25098"/>
                                      </p:by>
                                    </p:animClr>
                                    <p:set>
                                      <p:cBhvr>
                                        <p:cTn id="139" dur="500" fill="hold"/>
                                        <p:tgtEl>
                                          <p:spTgt spid="10"/>
                                        </p:tgtEl>
                                        <p:attrNameLst>
                                          <p:attrName>fill.type</p:attrName>
                                        </p:attrNameLst>
                                      </p:cBhvr>
                                      <p:to>
                                        <p:strVal val="solid"/>
                                      </p:to>
                                    </p:set>
                                  </p:childTnLst>
                                </p:cTn>
                              </p:par>
                              <p:par>
                                <p:cTn id="140" presetID="24" presetClass="emph" presetSubtype="0" fill="hold" grpId="1" nodeType="withEffect">
                                  <p:stCondLst>
                                    <p:cond delay="0"/>
                                  </p:stCondLst>
                                  <p:childTnLst>
                                    <p:animClr clrSpc="hsl" dir="cw">
                                      <p:cBhvr override="childStyle">
                                        <p:cTn id="141" dur="500" fill="hold"/>
                                        <p:tgtEl>
                                          <p:spTgt spid="16"/>
                                        </p:tgtEl>
                                        <p:attrNameLst>
                                          <p:attrName>style.color</p:attrName>
                                        </p:attrNameLst>
                                      </p:cBhvr>
                                      <p:by>
                                        <p:hsl h="0" s="-12549" l="-25098"/>
                                      </p:by>
                                    </p:animClr>
                                    <p:animClr clrSpc="hsl" dir="cw">
                                      <p:cBhvr>
                                        <p:cTn id="142" dur="500" fill="hold"/>
                                        <p:tgtEl>
                                          <p:spTgt spid="16"/>
                                        </p:tgtEl>
                                        <p:attrNameLst>
                                          <p:attrName>fillcolor</p:attrName>
                                        </p:attrNameLst>
                                      </p:cBhvr>
                                      <p:by>
                                        <p:hsl h="0" s="-12549" l="-25098"/>
                                      </p:by>
                                    </p:animClr>
                                    <p:animClr clrSpc="hsl" dir="cw">
                                      <p:cBhvr>
                                        <p:cTn id="143" dur="500" fill="hold"/>
                                        <p:tgtEl>
                                          <p:spTgt spid="16"/>
                                        </p:tgtEl>
                                        <p:attrNameLst>
                                          <p:attrName>stroke.color</p:attrName>
                                        </p:attrNameLst>
                                      </p:cBhvr>
                                      <p:by>
                                        <p:hsl h="0" s="-12549" l="-25098"/>
                                      </p:by>
                                    </p:animClr>
                                    <p:set>
                                      <p:cBhvr>
                                        <p:cTn id="144" dur="500" fill="hold"/>
                                        <p:tgtEl>
                                          <p:spTgt spid="16"/>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30" presetClass="emph" presetSubtype="0" fill="hold" nodeType="clickEffect">
                                  <p:stCondLst>
                                    <p:cond delay="0"/>
                                  </p:stCondLst>
                                  <p:childTnLst>
                                    <p:animClr clrSpc="hsl" dir="cw">
                                      <p:cBhvr override="childStyle">
                                        <p:cTn id="148" dur="500" fill="hold"/>
                                        <p:tgtEl>
                                          <p:spTgt spid="11"/>
                                        </p:tgtEl>
                                        <p:attrNameLst>
                                          <p:attrName>style.color</p:attrName>
                                        </p:attrNameLst>
                                      </p:cBhvr>
                                      <p:by>
                                        <p:hsl h="0" s="12549" l="25098"/>
                                      </p:by>
                                    </p:animClr>
                                    <p:animClr clrSpc="hsl" dir="cw">
                                      <p:cBhvr>
                                        <p:cTn id="149" dur="500" fill="hold"/>
                                        <p:tgtEl>
                                          <p:spTgt spid="11"/>
                                        </p:tgtEl>
                                        <p:attrNameLst>
                                          <p:attrName>fillcolor</p:attrName>
                                        </p:attrNameLst>
                                      </p:cBhvr>
                                      <p:by>
                                        <p:hsl h="0" s="12549" l="25098"/>
                                      </p:by>
                                    </p:animClr>
                                    <p:animClr clrSpc="hsl" dir="cw">
                                      <p:cBhvr>
                                        <p:cTn id="150" dur="500" fill="hold"/>
                                        <p:tgtEl>
                                          <p:spTgt spid="11"/>
                                        </p:tgtEl>
                                        <p:attrNameLst>
                                          <p:attrName>stroke.color</p:attrName>
                                        </p:attrNameLst>
                                      </p:cBhvr>
                                      <p:by>
                                        <p:hsl h="0" s="12549" l="25098"/>
                                      </p:by>
                                    </p:animClr>
                                    <p:set>
                                      <p:cBhvr>
                                        <p:cTn id="151" dur="500" fill="hold"/>
                                        <p:tgtEl>
                                          <p:spTgt spid="11"/>
                                        </p:tgtEl>
                                        <p:attrNameLst>
                                          <p:attrName>fill.type</p:attrName>
                                        </p:attrNameLst>
                                      </p:cBhvr>
                                      <p:to>
                                        <p:strVal val="solid"/>
                                      </p:to>
                                    </p:set>
                                  </p:childTnLst>
                                </p:cTn>
                              </p:par>
                              <p:par>
                                <p:cTn id="152" presetID="10" presetClass="entr" presetSubtype="0" fill="hold" grpId="0" nodeType="withEffect">
                                  <p:stCondLst>
                                    <p:cond delay="0"/>
                                  </p:stCondLst>
                                  <p:childTnLst>
                                    <p:set>
                                      <p:cBhvr>
                                        <p:cTn id="153" dur="1" fill="hold">
                                          <p:stCondLst>
                                            <p:cond delay="0"/>
                                          </p:stCondLst>
                                        </p:cTn>
                                        <p:tgtEl>
                                          <p:spTgt spid="32"/>
                                        </p:tgtEl>
                                        <p:attrNameLst>
                                          <p:attrName>style.visibility</p:attrName>
                                        </p:attrNameLst>
                                      </p:cBhvr>
                                      <p:to>
                                        <p:strVal val="visible"/>
                                      </p:to>
                                    </p:set>
                                    <p:animEffect transition="in" filter="fade">
                                      <p:cBhvr>
                                        <p:cTn id="154" dur="500"/>
                                        <p:tgtEl>
                                          <p:spTgt spid="3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500"/>
                                        <p:tgtEl>
                                          <p:spTgt spid="3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childTnLst>
                                </p:cTn>
                              </p:par>
                              <p:par>
                                <p:cTn id="161" presetID="8" presetClass="emph" presetSubtype="0" repeatCount="indefinite" fill="hold" grpId="1" nodeType="withEffect">
                                  <p:stCondLst>
                                    <p:cond delay="0"/>
                                  </p:stCondLst>
                                  <p:childTnLst>
                                    <p:animRot by="21600000">
                                      <p:cBhvr>
                                        <p:cTn id="162" dur="3000" fill="hold"/>
                                        <p:tgtEl>
                                          <p:spTgt spid="32"/>
                                        </p:tgtEl>
                                        <p:attrNameLst>
                                          <p:attrName>r</p:attrName>
                                        </p:attrNameLst>
                                      </p:cBhvr>
                                    </p:animRot>
                                  </p:childTnLst>
                                </p:cTn>
                              </p:par>
                              <p:par>
                                <p:cTn id="163" presetID="26" presetClass="emph" presetSubtype="0" repeatCount="indefinite" fill="hold" grpId="2" nodeType="withEffect">
                                  <p:stCondLst>
                                    <p:cond delay="0"/>
                                  </p:stCondLst>
                                  <p:childTnLst>
                                    <p:animEffect transition="out" filter="fade">
                                      <p:cBhvr>
                                        <p:cTn id="164" dur="500" tmFilter="0, 0; .2, .5; .8, .5; 1, 0"/>
                                        <p:tgtEl>
                                          <p:spTgt spid="32"/>
                                        </p:tgtEl>
                                      </p:cBhvr>
                                    </p:animEffect>
                                    <p:animScale>
                                      <p:cBhvr>
                                        <p:cTn id="165" dur="250" autoRev="1" fill="hold"/>
                                        <p:tgtEl>
                                          <p:spTgt spid="32"/>
                                        </p:tgtEl>
                                      </p:cBhvr>
                                      <p:by x="105000" y="105000"/>
                                    </p:animScale>
                                  </p:childTnLst>
                                </p:cTn>
                              </p:par>
                              <p:par>
                                <p:cTn id="166" presetID="8" presetClass="emph" presetSubtype="0" repeatCount="indefinite" fill="hold" grpId="1" nodeType="withEffect">
                                  <p:stCondLst>
                                    <p:cond delay="0"/>
                                  </p:stCondLst>
                                  <p:childTnLst>
                                    <p:animRot by="-21600000">
                                      <p:cBhvr>
                                        <p:cTn id="167" dur="3000" fill="hold"/>
                                        <p:tgtEl>
                                          <p:spTgt spid="33"/>
                                        </p:tgtEl>
                                        <p:attrNameLst>
                                          <p:attrName>r</p:attrName>
                                        </p:attrNameLst>
                                      </p:cBhvr>
                                    </p:animRot>
                                  </p:childTnLst>
                                </p:cTn>
                              </p:par>
                              <p:par>
                                <p:cTn id="168" presetID="26" presetClass="emph" presetSubtype="0" repeatCount="indefinite" fill="hold" grpId="2" nodeType="withEffect">
                                  <p:stCondLst>
                                    <p:cond delay="0"/>
                                  </p:stCondLst>
                                  <p:childTnLst>
                                    <p:animEffect transition="out" filter="fade">
                                      <p:cBhvr>
                                        <p:cTn id="169" dur="1000" tmFilter="0, 0; .2, .5; .8, .5; 1, 0"/>
                                        <p:tgtEl>
                                          <p:spTgt spid="33"/>
                                        </p:tgtEl>
                                      </p:cBhvr>
                                    </p:animEffect>
                                    <p:animScale>
                                      <p:cBhvr>
                                        <p:cTn id="170" dur="500" autoRev="1" fill="hold"/>
                                        <p:tgtEl>
                                          <p:spTgt spid="33"/>
                                        </p:tgtEl>
                                      </p:cBhvr>
                                      <p:by x="105000" y="105000"/>
                                    </p:animScale>
                                  </p:childTnLst>
                                </p:cTn>
                              </p:par>
                              <p:par>
                                <p:cTn id="171" presetID="8" presetClass="emph" presetSubtype="0" repeatCount="indefinite" fill="hold" grpId="1" nodeType="withEffect">
                                  <p:stCondLst>
                                    <p:cond delay="0"/>
                                  </p:stCondLst>
                                  <p:childTnLst>
                                    <p:animRot by="21600000">
                                      <p:cBhvr>
                                        <p:cTn id="172" dur="3000" fill="hold"/>
                                        <p:tgtEl>
                                          <p:spTgt spid="34"/>
                                        </p:tgtEl>
                                        <p:attrNameLst>
                                          <p:attrName>r</p:attrName>
                                        </p:attrNameLst>
                                      </p:cBhvr>
                                    </p:animRot>
                                  </p:childTnLst>
                                </p:cTn>
                              </p:par>
                              <p:par>
                                <p:cTn id="173" presetID="26" presetClass="emph" presetSubtype="0" repeatCount="indefinite" fill="hold" grpId="2" nodeType="withEffect">
                                  <p:stCondLst>
                                    <p:cond delay="0"/>
                                  </p:stCondLst>
                                  <p:childTnLst>
                                    <p:animEffect transition="out" filter="fade">
                                      <p:cBhvr>
                                        <p:cTn id="174" dur="500" tmFilter="0, 0; .2, .5; .8, .5; 1, 0"/>
                                        <p:tgtEl>
                                          <p:spTgt spid="34"/>
                                        </p:tgtEl>
                                      </p:cBhvr>
                                    </p:animEffect>
                                    <p:animScale>
                                      <p:cBhvr>
                                        <p:cTn id="175" dur="250" autoRev="1" fill="hold"/>
                                        <p:tgtEl>
                                          <p:spTgt spid="34"/>
                                        </p:tgtEl>
                                      </p:cBhvr>
                                      <p:by x="105000" y="105000"/>
                                    </p:animScale>
                                  </p:childTnLst>
                                </p:cTn>
                              </p:par>
                            </p:childTnLst>
                          </p:cTn>
                        </p:par>
                      </p:childTnLst>
                    </p:cTn>
                  </p:par>
                  <p:par>
                    <p:cTn id="176" fill="hold">
                      <p:stCondLst>
                        <p:cond delay="indefinite"/>
                      </p:stCondLst>
                      <p:childTnLst>
                        <p:par>
                          <p:cTn id="177" fill="hold">
                            <p:stCondLst>
                              <p:cond delay="0"/>
                            </p:stCondLst>
                            <p:childTnLst>
                              <p:par>
                                <p:cTn id="178" presetID="24" presetClass="emph" presetSubtype="0" fill="hold" nodeType="click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8"/>
                                        </p:tgtEl>
                                        <p:attrNameLst>
                                          <p:attrName>style.color</p:attrName>
                                        </p:attrNameLst>
                                      </p:cBhvr>
                                      <p:by>
                                        <p:hsl h="0" s="-12549" l="-25098"/>
                                      </p:by>
                                    </p:animClr>
                                    <p:animClr clrSpc="hsl" dir="cw">
                                      <p:cBhvr>
                                        <p:cTn id="185" dur="500" fill="hold"/>
                                        <p:tgtEl>
                                          <p:spTgt spid="18"/>
                                        </p:tgtEl>
                                        <p:attrNameLst>
                                          <p:attrName>fillcolor</p:attrName>
                                        </p:attrNameLst>
                                      </p:cBhvr>
                                      <p:by>
                                        <p:hsl h="0" s="-12549" l="-25098"/>
                                      </p:by>
                                    </p:animClr>
                                    <p:animClr clrSpc="hsl" dir="cw">
                                      <p:cBhvr>
                                        <p:cTn id="186" dur="500" fill="hold"/>
                                        <p:tgtEl>
                                          <p:spTgt spid="18"/>
                                        </p:tgtEl>
                                        <p:attrNameLst>
                                          <p:attrName>stroke.color</p:attrName>
                                        </p:attrNameLst>
                                      </p:cBhvr>
                                      <p:by>
                                        <p:hsl h="0" s="-12549" l="-25098"/>
                                      </p:by>
                                    </p:animClr>
                                    <p:set>
                                      <p:cBhvr>
                                        <p:cTn id="187" dur="500" fill="hold"/>
                                        <p:tgtEl>
                                          <p:spTgt spid="18"/>
                                        </p:tgtEl>
                                        <p:attrNameLst>
                                          <p:attrName>fill.type</p:attrName>
                                        </p:attrNameLst>
                                      </p:cBhvr>
                                      <p:to>
                                        <p:strVal val="solid"/>
                                      </p:to>
                                    </p:set>
                                  </p:childTnLst>
                                </p:cTn>
                              </p:par>
                            </p:childTnLst>
                          </p:cTn>
                        </p:par>
                      </p:childTnLst>
                    </p:cTn>
                  </p:par>
                  <p:par>
                    <p:cTn id="188" fill="hold">
                      <p:stCondLst>
                        <p:cond delay="indefinite"/>
                      </p:stCondLst>
                      <p:childTnLst>
                        <p:par>
                          <p:cTn id="189" fill="hold">
                            <p:stCondLst>
                              <p:cond delay="0"/>
                            </p:stCondLst>
                            <p:childTnLst>
                              <p:par>
                                <p:cTn id="190" presetID="30" presetClass="emph" presetSubtype="0" fill="hold" nodeType="clickEffect">
                                  <p:stCondLst>
                                    <p:cond delay="0"/>
                                  </p:stCondLst>
                                  <p:childTnLst>
                                    <p:animClr clrSpc="hsl" dir="cw">
                                      <p:cBhvr override="childStyle">
                                        <p:cTn id="191" dur="500" fill="hold"/>
                                        <p:tgtEl>
                                          <p:spTgt spid="13"/>
                                        </p:tgtEl>
                                        <p:attrNameLst>
                                          <p:attrName>style.color</p:attrName>
                                        </p:attrNameLst>
                                      </p:cBhvr>
                                      <p:by>
                                        <p:hsl h="0" s="12549" l="25098"/>
                                      </p:by>
                                    </p:animClr>
                                    <p:animClr clrSpc="hsl" dir="cw">
                                      <p:cBhvr>
                                        <p:cTn id="192" dur="500" fill="hold"/>
                                        <p:tgtEl>
                                          <p:spTgt spid="13"/>
                                        </p:tgtEl>
                                        <p:attrNameLst>
                                          <p:attrName>fillcolor</p:attrName>
                                        </p:attrNameLst>
                                      </p:cBhvr>
                                      <p:by>
                                        <p:hsl h="0" s="12549" l="25098"/>
                                      </p:by>
                                    </p:animClr>
                                    <p:animClr clrSpc="hsl" dir="cw">
                                      <p:cBhvr>
                                        <p:cTn id="193" dur="500" fill="hold"/>
                                        <p:tgtEl>
                                          <p:spTgt spid="13"/>
                                        </p:tgtEl>
                                        <p:attrNameLst>
                                          <p:attrName>stroke.color</p:attrName>
                                        </p:attrNameLst>
                                      </p:cBhvr>
                                      <p:by>
                                        <p:hsl h="0" s="12549" l="25098"/>
                                      </p:by>
                                    </p:animClr>
                                    <p:set>
                                      <p:cBhvr>
                                        <p:cTn id="194" dur="500" fill="hold"/>
                                        <p:tgtEl>
                                          <p:spTgt spid="13"/>
                                        </p:tgtEl>
                                        <p:attrNameLst>
                                          <p:attrName>fill.type</p:attrName>
                                        </p:attrNameLst>
                                      </p:cBhvr>
                                      <p:to>
                                        <p:strVal val="solid"/>
                                      </p:to>
                                    </p:set>
                                  </p:childTnLst>
                                </p:cTn>
                              </p:par>
                              <p:par>
                                <p:cTn id="195" presetID="10" presetClass="entr" presetSubtype="0" fill="hold" grpId="0" nodeType="withEffect">
                                  <p:stCondLst>
                                    <p:cond delay="0"/>
                                  </p:stCondLst>
                                  <p:childTnLst>
                                    <p:set>
                                      <p:cBhvr>
                                        <p:cTn id="196" dur="1" fill="hold">
                                          <p:stCondLst>
                                            <p:cond delay="0"/>
                                          </p:stCondLst>
                                        </p:cTn>
                                        <p:tgtEl>
                                          <p:spTgt spid="35"/>
                                        </p:tgtEl>
                                        <p:attrNameLst>
                                          <p:attrName>style.visibility</p:attrName>
                                        </p:attrNameLst>
                                      </p:cBhvr>
                                      <p:to>
                                        <p:strVal val="visible"/>
                                      </p:to>
                                    </p:set>
                                    <p:animEffect transition="in" filter="fade">
                                      <p:cBhvr>
                                        <p:cTn id="197" dur="500"/>
                                        <p:tgtEl>
                                          <p:spTgt spid="35"/>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6"/>
                                        </p:tgtEl>
                                        <p:attrNameLst>
                                          <p:attrName>style.visibility</p:attrName>
                                        </p:attrNameLst>
                                      </p:cBhvr>
                                      <p:to>
                                        <p:strVal val="visible"/>
                                      </p:to>
                                    </p:set>
                                    <p:animEffect transition="in" filter="fade">
                                      <p:cBhvr>
                                        <p:cTn id="200" dur="500"/>
                                        <p:tgtEl>
                                          <p:spTgt spid="36"/>
                                        </p:tgtEl>
                                      </p:cBhvr>
                                    </p:animEffect>
                                  </p:childTnLst>
                                </p:cTn>
                              </p:par>
                              <p:par>
                                <p:cTn id="201" presetID="8" presetClass="emph" presetSubtype="0" repeatCount="indefinite" fill="hold" grpId="1" nodeType="withEffect">
                                  <p:stCondLst>
                                    <p:cond delay="0"/>
                                  </p:stCondLst>
                                  <p:childTnLst>
                                    <p:animRot by="21600000">
                                      <p:cBhvr>
                                        <p:cTn id="202" dur="3000" fill="hold"/>
                                        <p:tgtEl>
                                          <p:spTgt spid="35"/>
                                        </p:tgtEl>
                                        <p:attrNameLst>
                                          <p:attrName>r</p:attrName>
                                        </p:attrNameLst>
                                      </p:cBhvr>
                                    </p:animRot>
                                  </p:childTnLst>
                                </p:cTn>
                              </p:par>
                              <p:par>
                                <p:cTn id="203" presetID="26" presetClass="emph" presetSubtype="0" repeatCount="indefinite" fill="hold" grpId="2" nodeType="withEffect">
                                  <p:stCondLst>
                                    <p:cond delay="0"/>
                                  </p:stCondLst>
                                  <p:childTnLst>
                                    <p:animEffect transition="out" filter="fade">
                                      <p:cBhvr>
                                        <p:cTn id="204" dur="500" tmFilter="0, 0; .2, .5; .8, .5; 1, 0"/>
                                        <p:tgtEl>
                                          <p:spTgt spid="35"/>
                                        </p:tgtEl>
                                      </p:cBhvr>
                                    </p:animEffect>
                                    <p:animScale>
                                      <p:cBhvr>
                                        <p:cTn id="205" dur="250" autoRev="1" fill="hold"/>
                                        <p:tgtEl>
                                          <p:spTgt spid="35"/>
                                        </p:tgtEl>
                                      </p:cBhvr>
                                      <p:by x="105000" y="105000"/>
                                    </p:animScale>
                                  </p:childTnLst>
                                </p:cTn>
                              </p:par>
                              <p:par>
                                <p:cTn id="206" presetID="8" presetClass="emph" presetSubtype="0" repeatCount="indefinite" fill="hold" grpId="1" nodeType="withEffect">
                                  <p:stCondLst>
                                    <p:cond delay="0"/>
                                  </p:stCondLst>
                                  <p:childTnLst>
                                    <p:animRot by="-21600000">
                                      <p:cBhvr>
                                        <p:cTn id="207" dur="3000" fill="hold"/>
                                        <p:tgtEl>
                                          <p:spTgt spid="36"/>
                                        </p:tgtEl>
                                        <p:attrNameLst>
                                          <p:attrName>r</p:attrName>
                                        </p:attrNameLst>
                                      </p:cBhvr>
                                    </p:animRot>
                                  </p:childTnLst>
                                </p:cTn>
                              </p:par>
                              <p:par>
                                <p:cTn id="208" presetID="26" presetClass="emph" presetSubtype="0" repeatCount="indefinite" fill="hold" grpId="2" nodeType="withEffect">
                                  <p:stCondLst>
                                    <p:cond delay="0"/>
                                  </p:stCondLst>
                                  <p:childTnLst>
                                    <p:animEffect transition="out" filter="fade">
                                      <p:cBhvr>
                                        <p:cTn id="209" dur="1000" tmFilter="0, 0; .2, .5; .8, .5; 1, 0"/>
                                        <p:tgtEl>
                                          <p:spTgt spid="36"/>
                                        </p:tgtEl>
                                      </p:cBhvr>
                                    </p:animEffect>
                                    <p:animScale>
                                      <p:cBhvr>
                                        <p:cTn id="210" dur="500" autoRev="1" fill="hold"/>
                                        <p:tgtEl>
                                          <p:spTgt spid="36"/>
                                        </p:tgtEl>
                                      </p:cBhvr>
                                      <p:by x="105000" y="105000"/>
                                    </p:animScale>
                                  </p:childTnLst>
                                </p:cTn>
                              </p:par>
                            </p:childTnLst>
                          </p:cTn>
                        </p:par>
                      </p:childTnLst>
                    </p:cTn>
                  </p:par>
                  <p:par>
                    <p:cTn id="211" fill="hold">
                      <p:stCondLst>
                        <p:cond delay="indefinite"/>
                      </p:stCondLst>
                      <p:childTnLst>
                        <p:par>
                          <p:cTn id="212" fill="hold">
                            <p:stCondLst>
                              <p:cond delay="0"/>
                            </p:stCondLst>
                            <p:childTnLst>
                              <p:par>
                                <p:cTn id="213" presetID="24" presetClass="emph" presetSubtype="0" fill="hold" nodeType="clickEffect">
                                  <p:stCondLst>
                                    <p:cond delay="0"/>
                                  </p:stCondLst>
                                  <p:childTnLst>
                                    <p:animClr clrSpc="hsl" dir="cw">
                                      <p:cBhvr override="childStyle">
                                        <p:cTn id="214" dur="500" fill="hold"/>
                                        <p:tgtEl>
                                          <p:spTgt spid="14"/>
                                        </p:tgtEl>
                                        <p:attrNameLst>
                                          <p:attrName>style.color</p:attrName>
                                        </p:attrNameLst>
                                      </p:cBhvr>
                                      <p:by>
                                        <p:hsl h="0" s="-12549" l="-25098"/>
                                      </p:by>
                                    </p:animClr>
                                    <p:animClr clrSpc="hsl" dir="cw">
                                      <p:cBhvr>
                                        <p:cTn id="215" dur="500" fill="hold"/>
                                        <p:tgtEl>
                                          <p:spTgt spid="14"/>
                                        </p:tgtEl>
                                        <p:attrNameLst>
                                          <p:attrName>fillcolor</p:attrName>
                                        </p:attrNameLst>
                                      </p:cBhvr>
                                      <p:by>
                                        <p:hsl h="0" s="-12549" l="-25098"/>
                                      </p:by>
                                    </p:animClr>
                                    <p:animClr clrSpc="hsl" dir="cw">
                                      <p:cBhvr>
                                        <p:cTn id="216" dur="500" fill="hold"/>
                                        <p:tgtEl>
                                          <p:spTgt spid="14"/>
                                        </p:tgtEl>
                                        <p:attrNameLst>
                                          <p:attrName>stroke.color</p:attrName>
                                        </p:attrNameLst>
                                      </p:cBhvr>
                                      <p:by>
                                        <p:hsl h="0" s="-12549" l="-25098"/>
                                      </p:by>
                                    </p:animClr>
                                    <p:set>
                                      <p:cBhvr>
                                        <p:cTn id="217" dur="500" fill="hold"/>
                                        <p:tgtEl>
                                          <p:spTgt spid="14"/>
                                        </p:tgtEl>
                                        <p:attrNameLst>
                                          <p:attrName>fill.type</p:attrName>
                                        </p:attrNameLst>
                                      </p:cBhvr>
                                      <p:to>
                                        <p:strVal val="solid"/>
                                      </p:to>
                                    </p:set>
                                  </p:childTnLst>
                                </p:cTn>
                              </p:par>
                              <p:par>
                                <p:cTn id="218" presetID="24" presetClass="emph" presetSubtype="0" fill="hold" grpId="1" nodeType="withEffect">
                                  <p:stCondLst>
                                    <p:cond delay="0"/>
                                  </p:stCondLst>
                                  <p:childTnLst>
                                    <p:animClr clrSpc="hsl" dir="cw">
                                      <p:cBhvr override="childStyle">
                                        <p:cTn id="219" dur="500" fill="hold"/>
                                        <p:tgtEl>
                                          <p:spTgt spid="20"/>
                                        </p:tgtEl>
                                        <p:attrNameLst>
                                          <p:attrName>style.color</p:attrName>
                                        </p:attrNameLst>
                                      </p:cBhvr>
                                      <p:by>
                                        <p:hsl h="0" s="-12549" l="-25098"/>
                                      </p:by>
                                    </p:animClr>
                                    <p:animClr clrSpc="hsl" dir="cw">
                                      <p:cBhvr>
                                        <p:cTn id="220" dur="500" fill="hold"/>
                                        <p:tgtEl>
                                          <p:spTgt spid="20"/>
                                        </p:tgtEl>
                                        <p:attrNameLst>
                                          <p:attrName>fillcolor</p:attrName>
                                        </p:attrNameLst>
                                      </p:cBhvr>
                                      <p:by>
                                        <p:hsl h="0" s="-12549" l="-25098"/>
                                      </p:by>
                                    </p:animClr>
                                    <p:animClr clrSpc="hsl" dir="cw">
                                      <p:cBhvr>
                                        <p:cTn id="221" dur="500" fill="hold"/>
                                        <p:tgtEl>
                                          <p:spTgt spid="20"/>
                                        </p:tgtEl>
                                        <p:attrNameLst>
                                          <p:attrName>stroke.color</p:attrName>
                                        </p:attrNameLst>
                                      </p:cBhvr>
                                      <p:by>
                                        <p:hsl h="0" s="-12549" l="-25098"/>
                                      </p:by>
                                    </p:animClr>
                                    <p:set>
                                      <p:cBhvr>
                                        <p:cTn id="222"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5" grpId="0"/>
      <p:bldP spid="16" grpId="0"/>
      <p:bldP spid="16" grpId="1"/>
      <p:bldP spid="17" grpId="0"/>
      <p:bldP spid="18" grpId="0"/>
      <p:bldP spid="18" grpId="1"/>
      <p:bldP spid="19" grpId="0"/>
      <p:bldP spid="20" grpId="0"/>
      <p:bldP spid="20" grpId="1"/>
      <p:bldP spid="21" grpId="0"/>
      <p:bldP spid="22" grpId="0" animBg="1"/>
      <p:bldP spid="22" grpId="1" animBg="1"/>
      <p:bldP spid="22" grpId="2" animBg="1"/>
      <p:bldP spid="24" grpId="0" animBg="1"/>
      <p:bldP spid="24" grpId="1" animBg="1"/>
      <p:bldP spid="24" grpId="2" animBg="1"/>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44E8D5B-FCB3-4523-A186-07C6301DD00B}"/>
              </a:ext>
            </a:extLst>
          </p:cNvPr>
          <p:cNvPicPr>
            <a:picLocks noChangeAspect="1"/>
          </p:cNvPicPr>
          <p:nvPr/>
        </p:nvPicPr>
        <p:blipFill>
          <a:blip r:embed="rId2"/>
          <a:stretch>
            <a:fillRect/>
          </a:stretch>
        </p:blipFill>
        <p:spPr>
          <a:xfrm>
            <a:off x="517525" y="1827952"/>
            <a:ext cx="5383091" cy="3202096"/>
          </a:xfrm>
          <a:prstGeom prst="rect">
            <a:avLst/>
          </a:prstGeom>
        </p:spPr>
      </p:pic>
      <p:pic>
        <p:nvPicPr>
          <p:cNvPr id="3" name="Grafik 2">
            <a:extLst>
              <a:ext uri="{FF2B5EF4-FFF2-40B4-BE49-F238E27FC236}">
                <a16:creationId xmlns:a16="http://schemas.microsoft.com/office/drawing/2014/main" id="{5EB15110-3096-4C22-AF35-FA2B03678D74}"/>
              </a:ext>
            </a:extLst>
          </p:cNvPr>
          <p:cNvPicPr>
            <a:picLocks noChangeAspect="1"/>
          </p:cNvPicPr>
          <p:nvPr/>
        </p:nvPicPr>
        <p:blipFill>
          <a:blip r:embed="rId3"/>
          <a:stretch>
            <a:fillRect/>
          </a:stretch>
        </p:blipFill>
        <p:spPr>
          <a:xfrm>
            <a:off x="6291385" y="1821708"/>
            <a:ext cx="5245107" cy="3214585"/>
          </a:xfrm>
          <a:prstGeom prst="rect">
            <a:avLst/>
          </a:prstGeom>
        </p:spPr>
      </p:pic>
    </p:spTree>
    <p:extLst>
      <p:ext uri="{BB962C8B-B14F-4D97-AF65-F5344CB8AC3E}">
        <p14:creationId xmlns:p14="http://schemas.microsoft.com/office/powerpoint/2010/main" val="433421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746C10C-AA0E-4901-B652-5ED7B79BC52D}"/>
              </a:ext>
            </a:extLst>
          </p:cNvPr>
          <p:cNvSpPr txBox="1">
            <a:spLocks noChangeArrowheads="1"/>
          </p:cNvSpPr>
          <p:nvPr/>
        </p:nvSpPr>
        <p:spPr>
          <a:xfrm>
            <a:off x="2872688" y="77985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28 queues</a:t>
            </a:r>
          </a:p>
        </p:txBody>
      </p:sp>
      <p:sp>
        <p:nvSpPr>
          <p:cNvPr id="5" name="Rectangle 2">
            <a:extLst>
              <a:ext uri="{FF2B5EF4-FFF2-40B4-BE49-F238E27FC236}">
                <a16:creationId xmlns:a16="http://schemas.microsoft.com/office/drawing/2014/main" id="{56F15C09-A77A-41DC-9D4F-9CA133DC344E}"/>
              </a:ext>
            </a:extLst>
          </p:cNvPr>
          <p:cNvSpPr txBox="1">
            <a:spLocks noChangeArrowheads="1"/>
          </p:cNvSpPr>
          <p:nvPr/>
        </p:nvSpPr>
        <p:spPr>
          <a:xfrm>
            <a:off x="2872689" y="2150270"/>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a:t>
            </a:r>
            <a:r>
              <a:rPr lang="en-US" sz="5400" kern="0" baseline="30000" dirty="0">
                <a:solidFill>
                  <a:schemeClr val="tx2"/>
                </a:solidFill>
                <a:effectLst/>
                <a:latin typeface="Yanone Kaffeesatz Regular" panose="02000000000000000000" pitchFamily="2" charset="0"/>
              </a:rPr>
              <a:t>28</a:t>
            </a:r>
            <a:r>
              <a:rPr lang="en-US" sz="5400" kern="0" dirty="0">
                <a:solidFill>
                  <a:schemeClr val="tx2"/>
                </a:solidFill>
                <a:effectLst/>
                <a:latin typeface="Yanone Kaffeesatz Regular" panose="02000000000000000000" pitchFamily="2" charset="0"/>
              </a:rPr>
              <a:t> seconds</a:t>
            </a:r>
          </a:p>
        </p:txBody>
      </p:sp>
      <p:sp>
        <p:nvSpPr>
          <p:cNvPr id="6" name="Rectangle 2">
            <a:extLst>
              <a:ext uri="{FF2B5EF4-FFF2-40B4-BE49-F238E27FC236}">
                <a16:creationId xmlns:a16="http://schemas.microsoft.com/office/drawing/2014/main" id="{9B44B770-46C1-4C5D-BE9F-75A6CE6629A8}"/>
              </a:ext>
            </a:extLst>
          </p:cNvPr>
          <p:cNvSpPr txBox="1">
            <a:spLocks noChangeArrowheads="1"/>
          </p:cNvSpPr>
          <p:nvPr/>
        </p:nvSpPr>
        <p:spPr>
          <a:xfrm>
            <a:off x="2872689" y="352068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268,435,456 seconds</a:t>
            </a:r>
          </a:p>
        </p:txBody>
      </p:sp>
      <p:sp>
        <p:nvSpPr>
          <p:cNvPr id="7" name="Rectangle 2">
            <a:extLst>
              <a:ext uri="{FF2B5EF4-FFF2-40B4-BE49-F238E27FC236}">
                <a16:creationId xmlns:a16="http://schemas.microsoft.com/office/drawing/2014/main" id="{EA489152-D072-4072-93C2-D261AD88E940}"/>
              </a:ext>
            </a:extLst>
          </p:cNvPr>
          <p:cNvSpPr txBox="1">
            <a:spLocks noChangeArrowheads="1"/>
          </p:cNvSpPr>
          <p:nvPr/>
        </p:nvSpPr>
        <p:spPr>
          <a:xfrm>
            <a:off x="2872689" y="4891101"/>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accent4"/>
                </a:solidFill>
                <a:effectLst/>
                <a:latin typeface="Yanone Kaffeesatz Regular" panose="02000000000000000000" pitchFamily="2" charset="0"/>
              </a:rPr>
              <a:t>8.5 years</a:t>
            </a:r>
          </a:p>
        </p:txBody>
      </p:sp>
    </p:spTree>
    <p:extLst>
      <p:ext uri="{BB962C8B-B14F-4D97-AF65-F5344CB8AC3E}">
        <p14:creationId xmlns:p14="http://schemas.microsoft.com/office/powerpoint/2010/main" val="28729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1FC873-6151-483F-BAEE-E4F8237D3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781" y="2500313"/>
            <a:ext cx="3500438" cy="1857375"/>
          </a:xfrm>
          <a:prstGeom prst="rect">
            <a:avLst/>
          </a:prstGeom>
        </p:spPr>
      </p:pic>
    </p:spTree>
    <p:extLst>
      <p:ext uri="{BB962C8B-B14F-4D97-AF65-F5344CB8AC3E}">
        <p14:creationId xmlns:p14="http://schemas.microsoft.com/office/powerpoint/2010/main" val="3759100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930741" y="8661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930741" y="2033876"/>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concurrency issues automatically</a:t>
            </a:r>
            <a:endParaRPr lang="en-US" sz="1050" dirty="0">
              <a:solidFill>
                <a:schemeClr val="tx2"/>
              </a:solidFill>
            </a:endParaRPr>
          </a:p>
        </p:txBody>
      </p:sp>
      <p:sp>
        <p:nvSpPr>
          <p:cNvPr id="4" name="Rectangle 3">
            <a:extLst>
              <a:ext uri="{FF2B5EF4-FFF2-40B4-BE49-F238E27FC236}">
                <a16:creationId xmlns:a16="http://schemas.microsoft.com/office/drawing/2014/main" id="{F08FAB28-C648-4B9B-B101-7237340ECF38}"/>
              </a:ext>
            </a:extLst>
          </p:cNvPr>
          <p:cNvSpPr/>
          <p:nvPr/>
        </p:nvSpPr>
        <p:spPr>
          <a:xfrm>
            <a:off x="930741" y="4124911"/>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feld 1">
            <a:extLst>
              <a:ext uri="{FF2B5EF4-FFF2-40B4-BE49-F238E27FC236}">
                <a16:creationId xmlns:a16="http://schemas.microsoft.com/office/drawing/2014/main" id="{FF067A5F-5101-4984-998E-C6C123F20761}"/>
              </a:ext>
            </a:extLst>
          </p:cNvPr>
          <p:cNvSpPr txBox="1"/>
          <p:nvPr/>
        </p:nvSpPr>
        <p:spPr>
          <a:xfrm>
            <a:off x="1112103" y="5298831"/>
            <a:ext cx="9967793" cy="1323439"/>
          </a:xfrm>
          <a:prstGeom prst="rect">
            <a:avLst/>
          </a:prstGeom>
          <a:solidFill>
            <a:schemeClr val="bg1">
              <a:alpha val="61000"/>
            </a:schemeClr>
          </a:solidFill>
        </p:spPr>
        <p:txBody>
          <a:bodyPr wrap="none" rtlCol="0">
            <a:spAutoFit/>
          </a:bodyPr>
          <a:lstStyle/>
          <a:p>
            <a:r>
              <a:rPr lang="de-CH" sz="8000" dirty="0">
                <a:solidFill>
                  <a:schemeClr val="accent4"/>
                </a:solidFill>
                <a:latin typeface="Yanone Kaffeesatz Regular" panose="02000000000000000000" pitchFamily="2" charset="0"/>
              </a:rPr>
              <a:t>go.particular.net/techorama19</a:t>
            </a:r>
          </a:p>
        </p:txBody>
      </p:sp>
    </p:spTree>
    <p:extLst>
      <p:ext uri="{BB962C8B-B14F-4D97-AF65-F5344CB8AC3E}">
        <p14:creationId xmlns:p14="http://schemas.microsoft.com/office/powerpoint/2010/main" val="2964747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12852C4-A916-43CA-9E5E-BB19823E09F9}"/>
              </a:ext>
            </a:extLst>
          </p:cNvPr>
          <p:cNvPicPr>
            <a:picLocks noChangeAspect="1"/>
          </p:cNvPicPr>
          <p:nvPr/>
        </p:nvPicPr>
        <p:blipFill>
          <a:blip r:embed="rId3"/>
          <a:stretch>
            <a:fillRect/>
          </a:stretch>
        </p:blipFill>
        <p:spPr>
          <a:xfrm>
            <a:off x="2200632" y="0"/>
            <a:ext cx="7790736" cy="6858000"/>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4663</Words>
  <Application>Microsoft Office PowerPoint</Application>
  <PresentationFormat>Breitbild</PresentationFormat>
  <Paragraphs>403</Paragraphs>
  <Slides>42</Slides>
  <Notes>35</Notes>
  <HiddenSlides>6</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42</vt:i4>
      </vt:variant>
    </vt:vector>
  </HeadingPairs>
  <TitlesOfParts>
    <vt:vector size="50" baseType="lpstr">
      <vt:lpstr>Arial</vt:lpstr>
      <vt:lpstr>Calibri</vt:lpstr>
      <vt:lpstr>Consolas</vt:lpstr>
      <vt:lpstr>Franklin Gothic Medium</vt:lpstr>
      <vt:lpstr>Lato</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558</cp:revision>
  <dcterms:created xsi:type="dcterms:W3CDTF">2016-02-22T14:00:45Z</dcterms:created>
  <dcterms:modified xsi:type="dcterms:W3CDTF">2019-05-15T15:41:28Z</dcterms:modified>
</cp:coreProperties>
</file>